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91" r:id="rId2"/>
    <p:sldId id="281" r:id="rId3"/>
    <p:sldId id="268" r:id="rId4"/>
    <p:sldId id="267" r:id="rId5"/>
    <p:sldId id="269" r:id="rId6"/>
    <p:sldId id="265" r:id="rId7"/>
    <p:sldId id="274" r:id="rId8"/>
    <p:sldId id="271" r:id="rId9"/>
    <p:sldId id="270" r:id="rId10"/>
    <p:sldId id="276" r:id="rId11"/>
    <p:sldId id="282" r:id="rId12"/>
    <p:sldId id="283" r:id="rId13"/>
    <p:sldId id="284" r:id="rId14"/>
    <p:sldId id="285" r:id="rId15"/>
    <p:sldId id="286" r:id="rId16"/>
    <p:sldId id="287" r:id="rId17"/>
    <p:sldId id="288" r:id="rId18"/>
    <p:sldId id="289" r:id="rId19"/>
    <p:sldId id="290" r:id="rId20"/>
    <p:sldId id="292" r:id="rId21"/>
  </p:sldIdLst>
  <p:sldSz cx="7772400" cy="10058400"/>
  <p:notesSz cx="7010400" cy="9296400"/>
  <p:embeddedFontLst>
    <p:embeddedFont>
      <p:font typeface="APLHeartEyes" panose="02000603000000000000" pitchFamily="2" charset="0"/>
      <p:regular r:id="rId22"/>
    </p:embeddedFont>
    <p:embeddedFont>
      <p:font typeface="APLKinderPeeps" panose="02000603000000000000" pitchFamily="2" charset="0"/>
      <p:regular r:id="rId23"/>
    </p:embeddedFont>
    <p:embeddedFont>
      <p:font typeface="Calibri" panose="020F0502020204030204" pitchFamily="34" charset="0"/>
      <p:regular r:id="rId24"/>
      <p:bold r:id="rId25"/>
      <p:italic r:id="rId26"/>
      <p:boldItalic r:id="rId27"/>
    </p:embeddedFont>
    <p:embeddedFont>
      <p:font typeface="Calibri Light" panose="020F0302020204030204" pitchFamily="34" charset="0"/>
      <p:regular r:id="rId28"/>
      <p: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EC8"/>
    <a:srgbClr val="BBE2E2"/>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2" autoAdjust="0"/>
    <p:restoredTop sz="94660"/>
  </p:normalViewPr>
  <p:slideViewPr>
    <p:cSldViewPr snapToGrid="0" showGuides="1">
      <p:cViewPr varScale="1">
        <p:scale>
          <a:sx n="68" d="100"/>
          <a:sy n="68" d="100"/>
        </p:scale>
        <p:origin x="32" y="76"/>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smtClean="0"/>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5011559-FAD6-4390-A99C-7A06BBC09AE2}"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3205216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011559-FAD6-4390-A99C-7A06BBC09AE2}"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2240794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011559-FAD6-4390-A99C-7A06BBC09AE2}"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2140210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011559-FAD6-4390-A99C-7A06BBC09AE2}"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3503793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smtClean="0"/>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011559-FAD6-4390-A99C-7A06BBC09AE2}" type="datetimeFigureOut">
              <a:rPr lang="en-US" smtClean="0"/>
              <a:t>7/1/2021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1801787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5011559-FAD6-4390-A99C-7A06BBC09AE2}" type="datetimeFigureOut">
              <a:rPr lang="en-US" smtClean="0"/>
              <a:t>7/1/2021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4106221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smtClean="0"/>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smtClean="0"/>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5011559-FAD6-4390-A99C-7A06BBC09AE2}" type="datetimeFigureOut">
              <a:rPr lang="en-US" smtClean="0"/>
              <a:t>7/1/2021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2607848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5011559-FAD6-4390-A99C-7A06BBC09AE2}" type="datetimeFigureOut">
              <a:rPr lang="en-US" smtClean="0"/>
              <a:t>7/1/2021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3961509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011559-FAD6-4390-A99C-7A06BBC09AE2}" type="datetimeFigureOut">
              <a:rPr lang="en-US" smtClean="0"/>
              <a:t>7/1/2021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1682921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smtClean="0"/>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011559-FAD6-4390-A99C-7A06BBC09AE2}" type="datetimeFigureOut">
              <a:rPr lang="en-US" smtClean="0"/>
              <a:t>7/1/2021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866558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smtClean="0"/>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011559-FAD6-4390-A99C-7A06BBC09AE2}" type="datetimeFigureOut">
              <a:rPr lang="en-US" smtClean="0"/>
              <a:t>7/1/2021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021B40-D7D0-4DD8-B978-E7CD8F9FB0CB}" type="slidenum">
              <a:rPr lang="en-US" smtClean="0"/>
              <a:t>‹#›</a:t>
            </a:fld>
            <a:endParaRPr lang="en-US"/>
          </a:p>
        </p:txBody>
      </p:sp>
    </p:spTree>
    <p:extLst>
      <p:ext uri="{BB962C8B-B14F-4D97-AF65-F5344CB8AC3E}">
        <p14:creationId xmlns:p14="http://schemas.microsoft.com/office/powerpoint/2010/main" val="1465647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75011559-FAD6-4390-A99C-7A06BBC09AE2}" type="datetimeFigureOut">
              <a:rPr lang="en-US" smtClean="0"/>
              <a:t>7/1/2021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DA021B40-D7D0-4DD8-B978-E7CD8F9FB0CB}" type="slidenum">
              <a:rPr lang="en-US" smtClean="0"/>
              <a:t>‹#›</a:t>
            </a:fld>
            <a:endParaRPr lang="en-US"/>
          </a:p>
        </p:txBody>
      </p:sp>
    </p:spTree>
    <p:extLst>
      <p:ext uri="{BB962C8B-B14F-4D97-AF65-F5344CB8AC3E}">
        <p14:creationId xmlns:p14="http://schemas.microsoft.com/office/powerpoint/2010/main" val="19013030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facebook.com/musiccitycounselor" TargetMode="Externa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image" Target="../media/image1.JPG"/><Relationship Id="rId12" Type="http://schemas.openxmlformats.org/officeDocument/2006/relationships/hyperlink" Target="https://www.pinterest.com/MusicCityCounselor/" TargetMode="External"/><Relationship Id="rId17" Type="http://schemas.openxmlformats.org/officeDocument/2006/relationships/image" Target="../media/image6.png"/><Relationship Id="rId2" Type="http://schemas.openxmlformats.org/officeDocument/2006/relationships/tags" Target="../tags/tag2.xml"/><Relationship Id="rId16" Type="http://schemas.openxmlformats.org/officeDocument/2006/relationships/hyperlink" Target="http://www.musiccityschoolcounselor.com/" TargetMode="External"/><Relationship Id="rId1" Type="http://schemas.openxmlformats.org/officeDocument/2006/relationships/tags" Target="../tags/tag1.xml"/><Relationship Id="rId6" Type="http://schemas.openxmlformats.org/officeDocument/2006/relationships/slideLayout" Target="../slideLayouts/slideLayout2.xml"/><Relationship Id="rId11" Type="http://schemas.openxmlformats.org/officeDocument/2006/relationships/image" Target="../media/image3.png"/><Relationship Id="rId5" Type="http://schemas.openxmlformats.org/officeDocument/2006/relationships/tags" Target="../tags/tag5.xml"/><Relationship Id="rId15" Type="http://schemas.openxmlformats.org/officeDocument/2006/relationships/image" Target="../media/image5.png"/><Relationship Id="rId10" Type="http://schemas.openxmlformats.org/officeDocument/2006/relationships/hyperlink" Target="http://www.instagram.com/musiccitycounselor" TargetMode="External"/><Relationship Id="rId4" Type="http://schemas.openxmlformats.org/officeDocument/2006/relationships/tags" Target="../tags/tag4.xml"/><Relationship Id="rId9" Type="http://schemas.openxmlformats.org/officeDocument/2006/relationships/image" Target="../media/image2.png"/><Relationship Id="rId14" Type="http://schemas.openxmlformats.org/officeDocument/2006/relationships/hyperlink" Target="http://www.teacherspayteachers.com/Store/Music-City-Counselor"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16.JP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s>
</file>

<file path=ppt/slides/_rels/slide12.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17.JP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tags" Target="../tags/tag34.xml"/></Relationships>
</file>

<file path=ppt/slides/_rels/slide13.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18.JP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tags" Target="../tags/tag39.xml"/></Relationships>
</file>

<file path=ppt/slides/_rels/slide14.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19.JP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2.xml"/><Relationship Id="rId5" Type="http://schemas.openxmlformats.org/officeDocument/2006/relationships/tags" Target="../tags/tag45.xml"/><Relationship Id="rId4" Type="http://schemas.openxmlformats.org/officeDocument/2006/relationships/tags" Target="../tags/tag44.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21.JP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2.xml"/><Relationship Id="rId5" Type="http://schemas.openxmlformats.org/officeDocument/2006/relationships/tags" Target="../tags/tag50.xml"/><Relationship Id="rId4" Type="http://schemas.openxmlformats.org/officeDocument/2006/relationships/tags" Target="../tags/tag49.xml"/></Relationships>
</file>

<file path=ppt/slides/_rels/slide1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tags" Target="../tags/tag53.xml"/><Relationship Id="rId7"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s>
</file>

<file path=ppt/slides/_rels/slide18.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image" Target="../media/image23.JP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Layout" Target="../slideLayouts/slideLayout2.xml"/><Relationship Id="rId5" Type="http://schemas.openxmlformats.org/officeDocument/2006/relationships/tags" Target="../tags/tag61.xml"/><Relationship Id="rId4" Type="http://schemas.openxmlformats.org/officeDocument/2006/relationships/tags" Target="../tags/tag60.xml"/></Relationships>
</file>

<file path=ppt/slides/_rels/slide19.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image" Target="../media/image24.JP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tags" Target="../tags/tag65.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hyperlink" Target="https://www.teacherspayteachers.com/Store/Abi-Clare-Designs" TargetMode="External"/><Relationship Id="rId3" Type="http://schemas.openxmlformats.org/officeDocument/2006/relationships/tags" Target="../tags/tag69.xml"/><Relationship Id="rId7" Type="http://schemas.openxmlformats.org/officeDocument/2006/relationships/hyperlink" Target="https://www.teacherspayteachers.com/Store/The-Artsy-Educator" TargetMode="External"/><Relationship Id="rId12" Type="http://schemas.openxmlformats.org/officeDocument/2006/relationships/image" Target="../media/image28.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25.JPG"/><Relationship Id="rId11" Type="http://schemas.openxmlformats.org/officeDocument/2006/relationships/hyperlink" Target="https://www.teacherspayteachers.com/Store/A-Primary-Kind-Of-Life" TargetMode="External"/><Relationship Id="rId5" Type="http://schemas.openxmlformats.org/officeDocument/2006/relationships/slideLayout" Target="../slideLayouts/slideLayout2.xml"/><Relationship Id="rId10" Type="http://schemas.openxmlformats.org/officeDocument/2006/relationships/image" Target="../media/image27.png"/><Relationship Id="rId4" Type="http://schemas.openxmlformats.org/officeDocument/2006/relationships/tags" Target="../tags/tag70.xml"/><Relationship Id="rId9" Type="http://schemas.openxmlformats.org/officeDocument/2006/relationships/hyperlink" Target="https://www.teacherspayteachers.com/Store/Sarah-Pecorino-Illustration" TargetMode="External"/><Relationship Id="rId1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1.JP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2.JP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13.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14.JP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pic>
        <p:nvPicPr>
          <p:cNvPr id="3" name="Picture 2">
            <a:hlinkClick r:id="rId8"/>
          </p:cNvPr>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3286043" y="6873976"/>
            <a:ext cx="1249683" cy="1249683"/>
          </a:xfrm>
          <a:prstGeom prst="rect">
            <a:avLst/>
          </a:prstGeom>
        </p:spPr>
      </p:pic>
      <p:pic>
        <p:nvPicPr>
          <p:cNvPr id="12" name="Picture 11">
            <a:hlinkClick r:id="rId10"/>
          </p:cNvPr>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a:off x="2018149" y="6890672"/>
            <a:ext cx="1249683" cy="1249683"/>
          </a:xfrm>
          <a:prstGeom prst="rect">
            <a:avLst/>
          </a:prstGeom>
        </p:spPr>
      </p:pic>
      <p:pic>
        <p:nvPicPr>
          <p:cNvPr id="13" name="Picture 12">
            <a:hlinkClick r:id="rId12"/>
          </p:cNvPr>
          <p:cNvPicPr>
            <a:picLocks noChangeAspect="1"/>
          </p:cNvPicPr>
          <p:nvPr>
            <p:custDataLst>
              <p:tags r:id="rId3"/>
            </p:custDataLst>
          </p:nvPr>
        </p:nvPicPr>
        <p:blipFill>
          <a:blip r:embed="rId13" cstate="print">
            <a:extLst>
              <a:ext uri="{28A0092B-C50C-407E-A947-70E740481C1C}">
                <a14:useLocalDpi xmlns:a14="http://schemas.microsoft.com/office/drawing/2010/main" val="0"/>
              </a:ext>
            </a:extLst>
          </a:blip>
          <a:stretch>
            <a:fillRect/>
          </a:stretch>
        </p:blipFill>
        <p:spPr>
          <a:xfrm>
            <a:off x="750255" y="6873977"/>
            <a:ext cx="1249683" cy="1249683"/>
          </a:xfrm>
          <a:prstGeom prst="rect">
            <a:avLst/>
          </a:prstGeom>
        </p:spPr>
      </p:pic>
      <p:pic>
        <p:nvPicPr>
          <p:cNvPr id="14" name="Picture 13">
            <a:hlinkClick r:id="rId14"/>
          </p:cNvPr>
          <p:cNvPicPr>
            <a:picLocks noChangeAspect="1"/>
          </p:cNvPicPr>
          <p:nvPr>
            <p:custDataLst>
              <p:tags r:id="rId4"/>
            </p:custDataLst>
          </p:nvPr>
        </p:nvPicPr>
        <p:blipFill>
          <a:blip r:embed="rId15" cstate="print">
            <a:extLst>
              <a:ext uri="{28A0092B-C50C-407E-A947-70E740481C1C}">
                <a14:useLocalDpi xmlns:a14="http://schemas.microsoft.com/office/drawing/2010/main" val="0"/>
              </a:ext>
            </a:extLst>
          </a:blip>
          <a:stretch>
            <a:fillRect/>
          </a:stretch>
        </p:blipFill>
        <p:spPr>
          <a:xfrm>
            <a:off x="5803620" y="6866871"/>
            <a:ext cx="1249683" cy="1249683"/>
          </a:xfrm>
          <a:prstGeom prst="rect">
            <a:avLst/>
          </a:prstGeom>
        </p:spPr>
      </p:pic>
      <p:pic>
        <p:nvPicPr>
          <p:cNvPr id="18" name="Picture 17">
            <a:hlinkClick r:id="rId16"/>
          </p:cNvPr>
          <p:cNvPicPr>
            <a:picLocks noChangeAspect="1"/>
          </p:cNvPicPr>
          <p:nvPr>
            <p:custDataLst>
              <p:tags r:id="rId5"/>
            </p:custDataLst>
          </p:nvPr>
        </p:nvPicPr>
        <p:blipFill>
          <a:blip r:embed="rId17" cstate="print">
            <a:extLst>
              <a:ext uri="{28A0092B-C50C-407E-A947-70E740481C1C}">
                <a14:useLocalDpi xmlns:a14="http://schemas.microsoft.com/office/drawing/2010/main" val="0"/>
              </a:ext>
            </a:extLst>
          </a:blip>
          <a:stretch>
            <a:fillRect/>
          </a:stretch>
        </p:blipFill>
        <p:spPr>
          <a:xfrm>
            <a:off x="4535726" y="6870655"/>
            <a:ext cx="1249683" cy="1249683"/>
          </a:xfrm>
          <a:prstGeom prst="rect">
            <a:avLst/>
          </a:prstGeom>
        </p:spPr>
      </p:pic>
    </p:spTree>
    <p:extLst>
      <p:ext uri="{BB962C8B-B14F-4D97-AF65-F5344CB8AC3E}">
        <p14:creationId xmlns:p14="http://schemas.microsoft.com/office/powerpoint/2010/main" val="2019594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146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1134512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1471826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1549194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3461999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9438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3444054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
        <p:nvSpPr>
          <p:cNvPr id="31" name="Rectangle 30"/>
          <p:cNvSpPr/>
          <p:nvPr>
            <p:custDataLst>
              <p:tags r:id="rId6"/>
            </p:custDataLst>
          </p:nvPr>
        </p:nvSpPr>
        <p:spPr>
          <a:xfrm>
            <a:off x="609600" y="2180152"/>
            <a:ext cx="2487561" cy="2461897"/>
          </a:xfrm>
          <a:prstGeom prst="rect">
            <a:avLst/>
          </a:prstGeom>
          <a:solidFill>
            <a:srgbClr val="F8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4214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28253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233196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276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pic>
        <p:nvPicPr>
          <p:cNvPr id="28" name="Picture 27">
            <a:hlinkClick r:id="rId7"/>
          </p:cNvPr>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4017628" y="8265873"/>
            <a:ext cx="1722439" cy="1690633"/>
          </a:xfrm>
          <a:prstGeom prst="rect">
            <a:avLst/>
          </a:prstGeom>
        </p:spPr>
      </p:pic>
      <p:pic>
        <p:nvPicPr>
          <p:cNvPr id="32" name="Picture 31">
            <a:hlinkClick r:id="rId9"/>
          </p:cNvPr>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2184125" y="8166932"/>
            <a:ext cx="1789574" cy="1789574"/>
          </a:xfrm>
          <a:prstGeom prst="rect">
            <a:avLst/>
          </a:prstGeom>
        </p:spPr>
      </p:pic>
      <p:pic>
        <p:nvPicPr>
          <p:cNvPr id="33" name="Picture 32">
            <a:hlinkClick r:id="rId11"/>
          </p:cNvPr>
          <p:cNvPicPr>
            <a:picLocks noChangeAspect="1"/>
          </p:cNvPicPr>
          <p:nvPr>
            <p:custDataLst>
              <p:tags r:id="rId3"/>
            </p:custDataLst>
          </p:nvPr>
        </p:nvPicPr>
        <p:blipFill>
          <a:blip r:embed="rId12" cstate="print">
            <a:extLst>
              <a:ext uri="{28A0092B-C50C-407E-A947-70E740481C1C}">
                <a14:useLocalDpi xmlns:a14="http://schemas.microsoft.com/office/drawing/2010/main" val="0"/>
              </a:ext>
            </a:extLst>
          </a:blip>
          <a:stretch>
            <a:fillRect/>
          </a:stretch>
        </p:blipFill>
        <p:spPr>
          <a:xfrm>
            <a:off x="5783996" y="8313287"/>
            <a:ext cx="1677615" cy="1778497"/>
          </a:xfrm>
          <a:prstGeom prst="rect">
            <a:avLst/>
          </a:prstGeom>
        </p:spPr>
      </p:pic>
      <p:pic>
        <p:nvPicPr>
          <p:cNvPr id="34" name="Picture 33">
            <a:hlinkClick r:id="rId13"/>
          </p:cNvPr>
          <p:cNvPicPr>
            <a:picLocks noChangeAspect="1"/>
          </p:cNvPicPr>
          <p:nvPr>
            <p:custDataLst>
              <p:tags r:id="rId4"/>
            </p:custDataLst>
          </p:nvPr>
        </p:nvPicPr>
        <p:blipFill>
          <a:blip r:embed="rId14" cstate="print">
            <a:extLst>
              <a:ext uri="{28A0092B-C50C-407E-A947-70E740481C1C}">
                <a14:useLocalDpi xmlns:a14="http://schemas.microsoft.com/office/drawing/2010/main" val="0"/>
              </a:ext>
            </a:extLst>
          </a:blip>
          <a:stretch>
            <a:fillRect/>
          </a:stretch>
        </p:blipFill>
        <p:spPr>
          <a:xfrm>
            <a:off x="138933" y="8064823"/>
            <a:ext cx="2126421" cy="2126421"/>
          </a:xfrm>
          <a:prstGeom prst="rect">
            <a:avLst/>
          </a:prstGeom>
        </p:spPr>
      </p:pic>
    </p:spTree>
    <p:extLst>
      <p:ext uri="{BB962C8B-B14F-4D97-AF65-F5344CB8AC3E}">
        <p14:creationId xmlns:p14="http://schemas.microsoft.com/office/powerpoint/2010/main" val="21648213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9767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237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001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2437862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1079263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236254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7"/>
          <a:stretch>
            <a:fillRect/>
          </a:stretch>
        </a:blipFill>
        <a:effectLst/>
      </p:bgPr>
    </p:bg>
    <p:spTree>
      <p:nvGrpSpPr>
        <p:cNvPr id="1" name=""/>
        <p:cNvGrpSpPr/>
        <p:nvPr/>
      </p:nvGrpSpPr>
      <p:grpSpPr>
        <a:xfrm>
          <a:off x="0" y="0"/>
          <a:ext cx="0" cy="0"/>
          <a:chOff x="0" y="0"/>
          <a:chExt cx="0" cy="0"/>
        </a:xfrm>
      </p:grpSpPr>
      <p:sp>
        <p:nvSpPr>
          <p:cNvPr id="16" name="TextBox 15"/>
          <p:cNvSpPr txBox="1"/>
          <p:nvPr>
            <p:custDataLst>
              <p:tags r:id="rId1"/>
            </p:custDataLst>
          </p:nvPr>
        </p:nvSpPr>
        <p:spPr>
          <a:xfrm>
            <a:off x="411156" y="4767590"/>
            <a:ext cx="2890685" cy="523220"/>
          </a:xfrm>
          <a:prstGeom prst="rect">
            <a:avLst/>
          </a:prstGeom>
          <a:noFill/>
        </p:spPr>
        <p:txBody>
          <a:bodyPr wrap="square" rtlCol="0">
            <a:spAutoFit/>
          </a:bodyPr>
          <a:lstStyle/>
          <a:p>
            <a:pPr algn="ctr"/>
            <a:r>
              <a:rPr lang="en-US" sz="2800" b="1" dirty="0" smtClean="0">
                <a:solidFill>
                  <a:srgbClr val="FF0000"/>
                </a:solidFill>
                <a:latin typeface="APLHeartEyes" panose="02000603000000000000" pitchFamily="2" charset="0"/>
                <a:ea typeface="APLHeartEyes" panose="02000603000000000000" pitchFamily="2" charset="0"/>
              </a:rPr>
              <a:t>Mrs. Laura </a:t>
            </a:r>
            <a:r>
              <a:rPr lang="en-US" sz="2800" b="1" dirty="0" err="1" smtClean="0">
                <a:solidFill>
                  <a:srgbClr val="FF0000"/>
                </a:solidFill>
                <a:latin typeface="APLHeartEyes" panose="02000603000000000000" pitchFamily="2" charset="0"/>
                <a:ea typeface="APLHeartEyes" panose="02000603000000000000" pitchFamily="2" charset="0"/>
              </a:rPr>
              <a:t>Oathout</a:t>
            </a:r>
            <a:endParaRPr lang="en-US" sz="2800" b="1" dirty="0">
              <a:solidFill>
                <a:srgbClr val="FF0000"/>
              </a:solidFill>
              <a:latin typeface="APLHeartEyes" panose="02000603000000000000" pitchFamily="2" charset="0"/>
              <a:ea typeface="APLHeartEyes" panose="02000603000000000000" pitchFamily="2" charset="0"/>
            </a:endParaRPr>
          </a:p>
        </p:txBody>
      </p:sp>
      <p:sp>
        <p:nvSpPr>
          <p:cNvPr id="23" name="TextBox 22"/>
          <p:cNvSpPr txBox="1"/>
          <p:nvPr>
            <p:custDataLst>
              <p:tags r:id="rId2"/>
            </p:custDataLst>
          </p:nvPr>
        </p:nvSpPr>
        <p:spPr>
          <a:xfrm>
            <a:off x="3628102" y="2621409"/>
            <a:ext cx="3640658" cy="2862322"/>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was born and raised in the suburbs of Chicago, IL and have lived in Nashville for the past 10 years. Serving as your child’s school counselor is one of my life’s greatest joys and this is my 9</a:t>
            </a:r>
            <a:r>
              <a:rPr lang="en-US" baseline="30000" dirty="0" smtClean="0">
                <a:solidFill>
                  <a:srgbClr val="FF0000"/>
                </a:solidFill>
                <a:latin typeface="APLKinderPeeps" panose="02000603000000000000" pitchFamily="2" charset="0"/>
                <a:ea typeface="APLKinderPeeps" panose="02000603000000000000" pitchFamily="2" charset="0"/>
              </a:rPr>
              <a:t>th</a:t>
            </a:r>
            <a:r>
              <a:rPr lang="en-US" dirty="0" smtClean="0">
                <a:solidFill>
                  <a:srgbClr val="FF0000"/>
                </a:solidFill>
                <a:latin typeface="APLKinderPeeps" panose="02000603000000000000" pitchFamily="2" charset="0"/>
                <a:ea typeface="APLKinderPeeps" panose="02000603000000000000" pitchFamily="2" charset="0"/>
              </a:rPr>
              <a:t> year here at Glengarry Elementary. I love spending my free time with my precious husband, two adorable sons, and our wild labradoodle Bennett.</a:t>
            </a:r>
            <a:endParaRPr lang="en-US" dirty="0">
              <a:solidFill>
                <a:srgbClr val="FF0000"/>
              </a:solidFill>
              <a:latin typeface="APLKinderPeeps" panose="02000603000000000000" pitchFamily="2" charset="0"/>
              <a:ea typeface="APLKinderPeeps" panose="02000603000000000000" pitchFamily="2" charset="0"/>
            </a:endParaRPr>
          </a:p>
        </p:txBody>
      </p:sp>
      <p:sp>
        <p:nvSpPr>
          <p:cNvPr id="29" name="TextBox 28"/>
          <p:cNvSpPr txBox="1"/>
          <p:nvPr>
            <p:custDataLst>
              <p:tags r:id="rId3"/>
            </p:custDataLst>
          </p:nvPr>
        </p:nvSpPr>
        <p:spPr>
          <a:xfrm>
            <a:off x="5259856" y="8647405"/>
            <a:ext cx="1480733"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(615) 739-2932</a:t>
            </a:r>
            <a:endParaRPr lang="en-US" dirty="0">
              <a:solidFill>
                <a:srgbClr val="FF0000"/>
              </a:solidFill>
              <a:latin typeface="APLKinderPeeps" panose="02000603000000000000" pitchFamily="2" charset="0"/>
              <a:ea typeface="APLKinderPeeps" panose="02000603000000000000" pitchFamily="2" charset="0"/>
            </a:endParaRPr>
          </a:p>
        </p:txBody>
      </p:sp>
      <p:sp>
        <p:nvSpPr>
          <p:cNvPr id="30" name="TextBox 29"/>
          <p:cNvSpPr txBox="1"/>
          <p:nvPr>
            <p:custDataLst>
              <p:tags r:id="rId4"/>
            </p:custDataLst>
          </p:nvPr>
        </p:nvSpPr>
        <p:spPr>
          <a:xfrm>
            <a:off x="5289162" y="9137107"/>
            <a:ext cx="2219781" cy="369332"/>
          </a:xfrm>
          <a:prstGeom prst="rect">
            <a:avLst/>
          </a:prstGeom>
          <a:noFill/>
        </p:spPr>
        <p:txBody>
          <a:bodyPr wrap="square" rtlCol="0">
            <a:spAutoFit/>
          </a:bodyPr>
          <a:lstStyle/>
          <a:p>
            <a:r>
              <a:rPr lang="en-US" dirty="0" smtClean="0">
                <a:solidFill>
                  <a:srgbClr val="FF0000"/>
                </a:solidFill>
                <a:latin typeface="APLKinderPeeps" panose="02000603000000000000" pitchFamily="2" charset="0"/>
                <a:ea typeface="APLKinderPeeps" panose="02000603000000000000" pitchFamily="2" charset="0"/>
              </a:rPr>
              <a:t>laura.oathout@ty.edu</a:t>
            </a:r>
            <a:endParaRPr lang="en-US" dirty="0">
              <a:solidFill>
                <a:srgbClr val="FF0000"/>
              </a:solidFill>
              <a:latin typeface="APLKinderPeeps" panose="02000603000000000000" pitchFamily="2" charset="0"/>
              <a:ea typeface="APLKinderPeeps" panose="02000603000000000000" pitchFamily="2" charset="0"/>
            </a:endParaRPr>
          </a:p>
        </p:txBody>
      </p:sp>
      <p:sp>
        <p:nvSpPr>
          <p:cNvPr id="41" name="TextBox 40"/>
          <p:cNvSpPr txBox="1"/>
          <p:nvPr>
            <p:custDataLst>
              <p:tags r:id="rId5"/>
            </p:custDataLst>
          </p:nvPr>
        </p:nvSpPr>
        <p:spPr>
          <a:xfrm>
            <a:off x="498412" y="6335090"/>
            <a:ext cx="3883956" cy="3139321"/>
          </a:xfrm>
          <a:prstGeom prst="rect">
            <a:avLst/>
          </a:prstGeom>
          <a:noFill/>
        </p:spPr>
        <p:txBody>
          <a:bodyPr wrap="square" rtlCol="0">
            <a:spAutoFit/>
          </a:bodyPr>
          <a:lstStyle/>
          <a:p>
            <a:pPr algn="ctr"/>
            <a:r>
              <a:rPr lang="en-US" dirty="0" smtClean="0">
                <a:solidFill>
                  <a:srgbClr val="FF0000"/>
                </a:solidFill>
                <a:latin typeface="APLKinderPeeps" panose="02000603000000000000" pitchFamily="2" charset="0"/>
                <a:ea typeface="APLKinderPeeps" panose="02000603000000000000" pitchFamily="2" charset="0"/>
              </a:rPr>
              <a:t>I am here to support all of the wonderful children here at Fairview Elementary</a:t>
            </a:r>
            <a:r>
              <a:rPr lang="en-US" dirty="0">
                <a:solidFill>
                  <a:srgbClr val="FF0000"/>
                </a:solidFill>
                <a:latin typeface="APLKinderPeeps" panose="02000603000000000000" pitchFamily="2" charset="0"/>
                <a:ea typeface="APLKinderPeeps" panose="02000603000000000000" pitchFamily="2" charset="0"/>
              </a:rPr>
              <a:t> </a:t>
            </a:r>
            <a:r>
              <a:rPr lang="en-US" dirty="0" smtClean="0">
                <a:solidFill>
                  <a:srgbClr val="FF0000"/>
                </a:solidFill>
                <a:latin typeface="APLKinderPeeps" panose="02000603000000000000" pitchFamily="2" charset="0"/>
                <a:ea typeface="APLKinderPeeps" panose="02000603000000000000" pitchFamily="2" charset="0"/>
              </a:rPr>
              <a:t>and their families! I provide classroom guidance lessons, individual counseling, small group counseling, consultation services, 504 coordination, and plan special events like Career Day! If you would like support for your child’s social-emotional needs, please don’t hesitate to reach out to me any time – I’m here to help you! </a:t>
            </a:r>
            <a:endParaRPr lang="en-US" dirty="0">
              <a:solidFill>
                <a:srgbClr val="FF0000"/>
              </a:solidFill>
              <a:latin typeface="APLKinderPeeps" panose="02000603000000000000" pitchFamily="2" charset="0"/>
              <a:ea typeface="APLKinderPeeps" panose="02000603000000000000" pitchFamily="2" charset="0"/>
            </a:endParaRPr>
          </a:p>
        </p:txBody>
      </p:sp>
    </p:spTree>
    <p:extLst>
      <p:ext uri="{BB962C8B-B14F-4D97-AF65-F5344CB8AC3E}">
        <p14:creationId xmlns:p14="http://schemas.microsoft.com/office/powerpoint/2010/main" val="30745772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1507</TotalTime>
  <Words>1800</Words>
  <Application>Microsoft Office PowerPoint</Application>
  <PresentationFormat>Custom</PresentationFormat>
  <Paragraphs>60</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APLHeartEyes</vt:lpstr>
      <vt:lpstr>APLKinderPeeps</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dc:creator>
  <cp:lastModifiedBy>Laura Oathout</cp:lastModifiedBy>
  <cp:revision>31</cp:revision>
  <cp:lastPrinted>2019-05-22T14:16:32Z</cp:lastPrinted>
  <dcterms:created xsi:type="dcterms:W3CDTF">2019-05-21T15:56:49Z</dcterms:created>
  <dcterms:modified xsi:type="dcterms:W3CDTF">2021-07-01T16:48:20Z</dcterms:modified>
</cp:coreProperties>
</file>