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6.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8.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9.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10.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1.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2.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13.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14.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16.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7.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notesSlides/notesSlide18.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19.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notesSlides/notesSlide20.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3"/>
  </p:notesMasterIdLst>
  <p:sldIdLst>
    <p:sldId id="257" r:id="rId2"/>
    <p:sldId id="258" r:id="rId3"/>
    <p:sldId id="262" r:id="rId4"/>
    <p:sldId id="271" r:id="rId5"/>
    <p:sldId id="272" r:id="rId6"/>
    <p:sldId id="273" r:id="rId7"/>
    <p:sldId id="274" r:id="rId8"/>
    <p:sldId id="275" r:id="rId9"/>
    <p:sldId id="259" r:id="rId10"/>
    <p:sldId id="263" r:id="rId11"/>
    <p:sldId id="268" r:id="rId12"/>
    <p:sldId id="269" r:id="rId13"/>
    <p:sldId id="260" r:id="rId14"/>
    <p:sldId id="270" r:id="rId15"/>
    <p:sldId id="264" r:id="rId16"/>
    <p:sldId id="276" r:id="rId17"/>
    <p:sldId id="277" r:id="rId18"/>
    <p:sldId id="261" r:id="rId19"/>
    <p:sldId id="265" r:id="rId20"/>
    <p:sldId id="266" r:id="rId21"/>
    <p:sldId id="267" r:id="rId22"/>
  </p:sldIdLst>
  <p:sldSz cx="9144000" cy="6858000" type="screen4x3"/>
  <p:notesSz cx="6858000" cy="9144000"/>
  <p:embeddedFontLst>
    <p:embeddedFont>
      <p:font typeface="APLPapaTroll" panose="02000603000000000000" pitchFamily="2" charset="0"/>
      <p:regular r:id="rId24"/>
    </p:embeddedFont>
    <p:embeddedFont>
      <p:font typeface="Calibri" panose="020F0502020204030204" pitchFamily="34" charset="0"/>
      <p:regular r:id="rId25"/>
      <p:bold r:id="rId26"/>
      <p:italic r:id="rId27"/>
      <p:boldItalic r:id="rId28"/>
    </p:embeddedFont>
    <p:embeddedFont>
      <p:font typeface="Calibri Light" panose="020F0302020204030204" pitchFamily="34" charset="0"/>
      <p:regular r:id="rId29"/>
      <p:italic r:id="rId30"/>
    </p:embeddedFont>
    <p:embeddedFont>
      <p:font typeface="Cosmic Dust" pitchFamily="50" charset="0"/>
      <p:regular r:id="rId3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D5E0"/>
    <a:srgbClr val="F1D6C4"/>
    <a:srgbClr val="E1E8BE"/>
    <a:srgbClr val="F5B9AF"/>
    <a:srgbClr val="F9E5B3"/>
    <a:srgbClr val="E6E6E6"/>
    <a:srgbClr val="F29E93"/>
    <a:srgbClr val="AFE9DD"/>
    <a:srgbClr val="FFEEA9"/>
    <a:srgbClr val="84D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86335" autoAdjust="0"/>
  </p:normalViewPr>
  <p:slideViewPr>
    <p:cSldViewPr snapToGrid="0">
      <p:cViewPr varScale="1">
        <p:scale>
          <a:sx n="86" d="100"/>
          <a:sy n="86" d="100"/>
        </p:scale>
        <p:origin x="6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24D3DF-AACF-4ABC-87B7-676DC320F9A7}" type="datetimeFigureOut">
              <a:rPr lang="en-US" smtClean="0"/>
              <a:t>11/6/2025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88034A-A563-4F47-8C31-8916749F6223}" type="slidenum">
              <a:rPr lang="en-US" smtClean="0"/>
              <a:t>‹#›</a:t>
            </a:fld>
            <a:endParaRPr lang="en-US"/>
          </a:p>
        </p:txBody>
      </p:sp>
    </p:spTree>
    <p:extLst>
      <p:ext uri="{BB962C8B-B14F-4D97-AF65-F5344CB8AC3E}">
        <p14:creationId xmlns:p14="http://schemas.microsoft.com/office/powerpoint/2010/main" val="3072283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Welcome, everyone! Thank you for taking time to learn more about supporting your middle schooler’s mental health. These years bring big changes — emotionally, socially, and academically — and parents play a vital role in helping children navigate them with confidence and care.</a:t>
            </a:r>
          </a:p>
        </p:txBody>
      </p:sp>
      <p:sp>
        <p:nvSpPr>
          <p:cNvPr id="4" name="Slide Number Placeholder 3"/>
          <p:cNvSpPr>
            <a:spLocks noGrp="1"/>
          </p:cNvSpPr>
          <p:nvPr>
            <p:ph type="sldNum" sz="quarter" idx="5"/>
          </p:nvPr>
        </p:nvSpPr>
        <p:spPr/>
        <p:txBody>
          <a:bodyPr/>
          <a:lstStyle/>
          <a:p>
            <a:fld id="{4388034A-A563-4F47-8C31-8916749F6223}" type="slidenum">
              <a:rPr lang="en-US" smtClean="0"/>
              <a:t>1</a:t>
            </a:fld>
            <a:endParaRPr lang="en-US"/>
          </a:p>
        </p:txBody>
      </p:sp>
    </p:spTree>
    <p:extLst>
      <p:ext uri="{BB962C8B-B14F-4D97-AF65-F5344CB8AC3E}">
        <p14:creationId xmlns:p14="http://schemas.microsoft.com/office/powerpoint/2010/main" val="1387706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The most powerful tool you have is your relationship. Listen more than you lecture. Teens want to feel heard more than they want advice. Validate their feelings—even if you don’t agree. Help them maintain balance: school, rest, fun, and family time. Model your own healthy coping skills—like taking breaks, deep breathing, or talking about stress in a calm way.</a:t>
            </a:r>
          </a:p>
        </p:txBody>
      </p:sp>
      <p:sp>
        <p:nvSpPr>
          <p:cNvPr id="4" name="Slide Number Placeholder 3"/>
          <p:cNvSpPr>
            <a:spLocks noGrp="1"/>
          </p:cNvSpPr>
          <p:nvPr>
            <p:ph type="sldNum" sz="quarter" idx="5"/>
          </p:nvPr>
        </p:nvSpPr>
        <p:spPr/>
        <p:txBody>
          <a:bodyPr/>
          <a:lstStyle/>
          <a:p>
            <a:fld id="{4388034A-A563-4F47-8C31-8916749F6223}" type="slidenum">
              <a:rPr lang="en-US" smtClean="0"/>
              <a:t>10</a:t>
            </a:fld>
            <a:endParaRPr lang="en-US"/>
          </a:p>
        </p:txBody>
      </p:sp>
    </p:spTree>
    <p:extLst>
      <p:ext uri="{BB962C8B-B14F-4D97-AF65-F5344CB8AC3E}">
        <p14:creationId xmlns:p14="http://schemas.microsoft.com/office/powerpoint/2010/main" val="4112478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Middle schoolers often pull away, but they still crave connection. Regular, nonjudgmental conversations — even short ones — build trust. Share your own feelings sometimes to normalize emotional expression.”</a:t>
            </a:r>
          </a:p>
        </p:txBody>
      </p:sp>
      <p:sp>
        <p:nvSpPr>
          <p:cNvPr id="4" name="Slide Number Placeholder 3"/>
          <p:cNvSpPr>
            <a:spLocks noGrp="1"/>
          </p:cNvSpPr>
          <p:nvPr>
            <p:ph type="sldNum" sz="quarter" idx="5"/>
          </p:nvPr>
        </p:nvSpPr>
        <p:spPr/>
        <p:txBody>
          <a:bodyPr/>
          <a:lstStyle/>
          <a:p>
            <a:fld id="{4388034A-A563-4F47-8C31-8916749F6223}" type="slidenum">
              <a:rPr lang="en-US" smtClean="0"/>
              <a:t>11</a:t>
            </a:fld>
            <a:endParaRPr lang="en-US"/>
          </a:p>
        </p:txBody>
      </p:sp>
    </p:spTree>
    <p:extLst>
      <p:ext uri="{BB962C8B-B14F-4D97-AF65-F5344CB8AC3E}">
        <p14:creationId xmlns:p14="http://schemas.microsoft.com/office/powerpoint/2010/main" val="3699933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Healthy routines are the foundation of good mental health. Sleep, food, exercise, and screen habits all impact mood and focus. Encourage downtime — it’s just as valuable as productivity.</a:t>
            </a:r>
          </a:p>
        </p:txBody>
      </p:sp>
      <p:sp>
        <p:nvSpPr>
          <p:cNvPr id="4" name="Slide Number Placeholder 3"/>
          <p:cNvSpPr>
            <a:spLocks noGrp="1"/>
          </p:cNvSpPr>
          <p:nvPr>
            <p:ph type="sldNum" sz="quarter" idx="5"/>
          </p:nvPr>
        </p:nvSpPr>
        <p:spPr/>
        <p:txBody>
          <a:bodyPr/>
          <a:lstStyle/>
          <a:p>
            <a:fld id="{4388034A-A563-4F47-8C31-8916749F6223}" type="slidenum">
              <a:rPr lang="en-US" smtClean="0"/>
              <a:t>12</a:t>
            </a:fld>
            <a:endParaRPr lang="en-US"/>
          </a:p>
        </p:txBody>
      </p:sp>
    </p:spTree>
    <p:extLst>
      <p:ext uri="{BB962C8B-B14F-4D97-AF65-F5344CB8AC3E}">
        <p14:creationId xmlns:p14="http://schemas.microsoft.com/office/powerpoint/2010/main" val="4059175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Sometimes even loving parents accidentally make things harder when emotions run high. Listening, validating, and setting calm limits all show kids they’re safe and supported. The goal isn’t to fix everything — it’s to stay connected and teach coping through example.</a:t>
            </a:r>
            <a:endParaRPr lang="en-US" dirty="0"/>
          </a:p>
        </p:txBody>
      </p:sp>
      <p:sp>
        <p:nvSpPr>
          <p:cNvPr id="4" name="Slide Number Placeholder 3"/>
          <p:cNvSpPr>
            <a:spLocks noGrp="1"/>
          </p:cNvSpPr>
          <p:nvPr>
            <p:ph type="sldNum" sz="quarter" idx="5"/>
          </p:nvPr>
        </p:nvSpPr>
        <p:spPr/>
        <p:txBody>
          <a:bodyPr/>
          <a:lstStyle/>
          <a:p>
            <a:fld id="{4388034A-A563-4F47-8C31-8916749F6223}" type="slidenum">
              <a:rPr lang="en-US" smtClean="0"/>
              <a:t>13</a:t>
            </a:fld>
            <a:endParaRPr lang="en-US"/>
          </a:p>
        </p:txBody>
      </p:sp>
    </p:spTree>
    <p:extLst>
      <p:ext uri="{BB962C8B-B14F-4D97-AF65-F5344CB8AC3E}">
        <p14:creationId xmlns:p14="http://schemas.microsoft.com/office/powerpoint/2010/main" val="17906805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Coping skills help students handle stress without shutting down or lashing out. Encourage kids to try a few and notice which ones work best for them. It’s okay to remind them — coping takes practice, not perfection.</a:t>
            </a:r>
          </a:p>
        </p:txBody>
      </p:sp>
      <p:sp>
        <p:nvSpPr>
          <p:cNvPr id="4" name="Slide Number Placeholder 3"/>
          <p:cNvSpPr>
            <a:spLocks noGrp="1"/>
          </p:cNvSpPr>
          <p:nvPr>
            <p:ph type="sldNum" sz="quarter" idx="5"/>
          </p:nvPr>
        </p:nvSpPr>
        <p:spPr/>
        <p:txBody>
          <a:bodyPr/>
          <a:lstStyle/>
          <a:p>
            <a:fld id="{4388034A-A563-4F47-8C31-8916749F6223}" type="slidenum">
              <a:rPr lang="en-US" smtClean="0"/>
              <a:t>14</a:t>
            </a:fld>
            <a:endParaRPr lang="en-US"/>
          </a:p>
        </p:txBody>
      </p:sp>
    </p:spTree>
    <p:extLst>
      <p:ext uri="{BB962C8B-B14F-4D97-AF65-F5344CB8AC3E}">
        <p14:creationId xmlns:p14="http://schemas.microsoft.com/office/powerpoint/2010/main" val="761236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Parents’ mental health directly affects kids’ mental health. When you take care of yourself, you model regulation, balance, and healthy boundaries. Remember — calm is contagious.</a:t>
            </a:r>
          </a:p>
        </p:txBody>
      </p:sp>
      <p:sp>
        <p:nvSpPr>
          <p:cNvPr id="4" name="Slide Number Placeholder 3"/>
          <p:cNvSpPr>
            <a:spLocks noGrp="1"/>
          </p:cNvSpPr>
          <p:nvPr>
            <p:ph type="sldNum" sz="quarter" idx="5"/>
          </p:nvPr>
        </p:nvSpPr>
        <p:spPr/>
        <p:txBody>
          <a:bodyPr/>
          <a:lstStyle/>
          <a:p>
            <a:fld id="{4388034A-A563-4F47-8C31-8916749F6223}" type="slidenum">
              <a:rPr lang="en-US" smtClean="0"/>
              <a:t>15</a:t>
            </a:fld>
            <a:endParaRPr lang="en-US"/>
          </a:p>
        </p:txBody>
      </p:sp>
    </p:spTree>
    <p:extLst>
      <p:ext uri="{BB962C8B-B14F-4D97-AF65-F5344CB8AC3E}">
        <p14:creationId xmlns:p14="http://schemas.microsoft.com/office/powerpoint/2010/main" val="23293993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Parents don’t need scripts — just empathy and curiosity. A validating response helps your child feel seen and teaches them that emotions can be handled safely.</a:t>
            </a:r>
          </a:p>
        </p:txBody>
      </p:sp>
      <p:sp>
        <p:nvSpPr>
          <p:cNvPr id="4" name="Slide Number Placeholder 3"/>
          <p:cNvSpPr>
            <a:spLocks noGrp="1"/>
          </p:cNvSpPr>
          <p:nvPr>
            <p:ph type="sldNum" sz="quarter" idx="5"/>
          </p:nvPr>
        </p:nvSpPr>
        <p:spPr/>
        <p:txBody>
          <a:bodyPr/>
          <a:lstStyle/>
          <a:p>
            <a:fld id="{4388034A-A563-4F47-8C31-8916749F6223}" type="slidenum">
              <a:rPr lang="en-US" smtClean="0"/>
              <a:t>16</a:t>
            </a:fld>
            <a:endParaRPr lang="en-US"/>
          </a:p>
        </p:txBody>
      </p:sp>
    </p:spTree>
    <p:extLst>
      <p:ext uri="{BB962C8B-B14F-4D97-AF65-F5344CB8AC3E}">
        <p14:creationId xmlns:p14="http://schemas.microsoft.com/office/powerpoint/2010/main" val="3194627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88034A-A563-4F47-8C31-8916749F6223}" type="slidenum">
              <a:rPr lang="en-US" smtClean="0"/>
              <a:t>17</a:t>
            </a:fld>
            <a:endParaRPr lang="en-US"/>
          </a:p>
        </p:txBody>
      </p:sp>
    </p:spTree>
    <p:extLst>
      <p:ext uri="{BB962C8B-B14F-4D97-AF65-F5344CB8AC3E}">
        <p14:creationId xmlns:p14="http://schemas.microsoft.com/office/powerpoint/2010/main" val="1006980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It’s okay to ask for help—mental health challenges are common and treatable. If your child’s symptoms last more than two weeks, worsen, or include thoughts of self-harm, reach out to a professional. You can start with the school counselor, pediatrician, or a mental health therapist. Early intervention makes a big difference. Save these crisis numbers in your phones. They’re confidential, free, and available 24/7.</a:t>
            </a:r>
          </a:p>
        </p:txBody>
      </p:sp>
      <p:sp>
        <p:nvSpPr>
          <p:cNvPr id="4" name="Slide Number Placeholder 3"/>
          <p:cNvSpPr>
            <a:spLocks noGrp="1"/>
          </p:cNvSpPr>
          <p:nvPr>
            <p:ph type="sldNum" sz="quarter" idx="5"/>
          </p:nvPr>
        </p:nvSpPr>
        <p:spPr/>
        <p:txBody>
          <a:bodyPr/>
          <a:lstStyle/>
          <a:p>
            <a:fld id="{4388034A-A563-4F47-8C31-8916749F6223}" type="slidenum">
              <a:rPr lang="en-US" smtClean="0"/>
              <a:t>18</a:t>
            </a:fld>
            <a:endParaRPr lang="en-US"/>
          </a:p>
        </p:txBody>
      </p:sp>
    </p:spTree>
    <p:extLst>
      <p:ext uri="{BB962C8B-B14F-4D97-AF65-F5344CB8AC3E}">
        <p14:creationId xmlns:p14="http://schemas.microsoft.com/office/powerpoint/2010/main" val="2750984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If you take one thing from tonight, let it be this: consistent connection is more powerful than any single conversation. Keep showing up. That’s what your child needs most.” End with encouragement: remind parents that showing up and staying calm matters more than getting it “right.” Every positive interaction builds your child’s confidence and sense of safety.</a:t>
            </a:r>
          </a:p>
        </p:txBody>
      </p:sp>
      <p:sp>
        <p:nvSpPr>
          <p:cNvPr id="4" name="Slide Number Placeholder 3"/>
          <p:cNvSpPr>
            <a:spLocks noGrp="1"/>
          </p:cNvSpPr>
          <p:nvPr>
            <p:ph type="sldNum" sz="quarter" idx="5"/>
          </p:nvPr>
        </p:nvSpPr>
        <p:spPr/>
        <p:txBody>
          <a:bodyPr/>
          <a:lstStyle/>
          <a:p>
            <a:fld id="{4388034A-A563-4F47-8C31-8916749F6223}" type="slidenum">
              <a:rPr lang="en-US" smtClean="0"/>
              <a:t>19</a:t>
            </a:fld>
            <a:endParaRPr lang="en-US"/>
          </a:p>
        </p:txBody>
      </p:sp>
    </p:spTree>
    <p:extLst>
      <p:ext uri="{BB962C8B-B14F-4D97-AF65-F5344CB8AC3E}">
        <p14:creationId xmlns:p14="http://schemas.microsoft.com/office/powerpoint/2010/main" val="219336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PLPapaTroll" panose="02000603000000000000" pitchFamily="2" charset="0"/>
                <a:ea typeface="APLPapaTroll" panose="02000603000000000000" pitchFamily="2" charset="0"/>
              </a:rPr>
              <a:t>When we talk about mental health, we’re talking about how your child thinks, feels, and acts every day — not just about avoiding mental illness. Mental health is just as important as physical health. It affects everything: how they handle stress, relate to others, focus at school, and feel about themselves. The more we talk about emotional health early on, the better equipped they are to manage challenges later.</a:t>
            </a:r>
          </a:p>
        </p:txBody>
      </p:sp>
      <p:sp>
        <p:nvSpPr>
          <p:cNvPr id="4" name="Slide Number Placeholder 3"/>
          <p:cNvSpPr>
            <a:spLocks noGrp="1"/>
          </p:cNvSpPr>
          <p:nvPr>
            <p:ph type="sldNum" sz="quarter" idx="5"/>
          </p:nvPr>
        </p:nvSpPr>
        <p:spPr/>
        <p:txBody>
          <a:bodyPr/>
          <a:lstStyle/>
          <a:p>
            <a:fld id="{4388034A-A563-4F47-8C31-8916749F6223}" type="slidenum">
              <a:rPr lang="en-US" smtClean="0"/>
              <a:t>2</a:t>
            </a:fld>
            <a:endParaRPr lang="en-US"/>
          </a:p>
        </p:txBody>
      </p:sp>
    </p:spTree>
    <p:extLst>
      <p:ext uri="{BB962C8B-B14F-4D97-AF65-F5344CB8AC3E}">
        <p14:creationId xmlns:p14="http://schemas.microsoft.com/office/powerpoint/2010/main" val="188686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’d love to hear from you. What’s been working at home? What challenges are you seeing? Sharing ideas helps us build a stronger community of support.</a:t>
            </a:r>
          </a:p>
        </p:txBody>
      </p:sp>
      <p:sp>
        <p:nvSpPr>
          <p:cNvPr id="4" name="Slide Number Placeholder 3"/>
          <p:cNvSpPr>
            <a:spLocks noGrp="1"/>
          </p:cNvSpPr>
          <p:nvPr>
            <p:ph type="sldNum" sz="quarter" idx="5"/>
          </p:nvPr>
        </p:nvSpPr>
        <p:spPr/>
        <p:txBody>
          <a:bodyPr/>
          <a:lstStyle/>
          <a:p>
            <a:fld id="{4388034A-A563-4F47-8C31-8916749F6223}" type="slidenum">
              <a:rPr lang="en-US" smtClean="0"/>
              <a:t>20</a:t>
            </a:fld>
            <a:endParaRPr lang="en-US"/>
          </a:p>
        </p:txBody>
      </p:sp>
    </p:spTree>
    <p:extLst>
      <p:ext uri="{BB962C8B-B14F-4D97-AF65-F5344CB8AC3E}">
        <p14:creationId xmlns:p14="http://schemas.microsoft.com/office/powerpoint/2010/main" val="30017073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Middle school can be tough, but it’s also an incredible time of growth. Your presence, patience, and understanding matter more than perfection. Be that safe space for your child—someone who listens without judgment and reminds them they’re not alone. Together, we can build a foundation for lifelong mental wellness. I am providing a Family Mental Health check-in and family connection activities, please grab them before you leave. </a:t>
            </a:r>
          </a:p>
        </p:txBody>
      </p:sp>
      <p:sp>
        <p:nvSpPr>
          <p:cNvPr id="4" name="Slide Number Placeholder 3"/>
          <p:cNvSpPr>
            <a:spLocks noGrp="1"/>
          </p:cNvSpPr>
          <p:nvPr>
            <p:ph type="sldNum" sz="quarter" idx="5"/>
          </p:nvPr>
        </p:nvSpPr>
        <p:spPr/>
        <p:txBody>
          <a:bodyPr/>
          <a:lstStyle/>
          <a:p>
            <a:fld id="{4388034A-A563-4F47-8C31-8916749F6223}" type="slidenum">
              <a:rPr lang="en-US" smtClean="0"/>
              <a:t>21</a:t>
            </a:fld>
            <a:endParaRPr lang="en-US"/>
          </a:p>
        </p:txBody>
      </p:sp>
    </p:spTree>
    <p:extLst>
      <p:ext uri="{BB962C8B-B14F-4D97-AF65-F5344CB8AC3E}">
        <p14:creationId xmlns:p14="http://schemas.microsoft.com/office/powerpoint/2010/main" val="3827885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These challenges are common and normal — but when left unaddressed, they can grow into bigger struggles. We’ll look at each of these in more detail and talk about how you can support your child through them.</a:t>
            </a:r>
          </a:p>
        </p:txBody>
      </p:sp>
      <p:sp>
        <p:nvSpPr>
          <p:cNvPr id="4" name="Slide Number Placeholder 3"/>
          <p:cNvSpPr>
            <a:spLocks noGrp="1"/>
          </p:cNvSpPr>
          <p:nvPr>
            <p:ph type="sldNum" sz="quarter" idx="5"/>
          </p:nvPr>
        </p:nvSpPr>
        <p:spPr/>
        <p:txBody>
          <a:bodyPr/>
          <a:lstStyle/>
          <a:p>
            <a:fld id="{4388034A-A563-4F47-8C31-8916749F6223}" type="slidenum">
              <a:rPr lang="en-US" smtClean="0"/>
              <a:t>3</a:t>
            </a:fld>
            <a:endParaRPr lang="en-US"/>
          </a:p>
        </p:txBody>
      </p:sp>
    </p:spTree>
    <p:extLst>
      <p:ext uri="{BB962C8B-B14F-4D97-AF65-F5344CB8AC3E}">
        <p14:creationId xmlns:p14="http://schemas.microsoft.com/office/powerpoint/2010/main" val="1249582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with academics. Middle school is a big jump in responsibility — more classes, more homework, and more expectations. Many students start worrying about grades or fear disappointing adults. It’s normal to feel pressure, but if that pressure turns into anxiety or perfectionism, it can be overwhelming. Encourage your child to focus on effort, not perfection. Celebrate persistence and progress. Remind them mistakes are part of learning, not something to fear.</a:t>
            </a:r>
          </a:p>
        </p:txBody>
      </p:sp>
      <p:sp>
        <p:nvSpPr>
          <p:cNvPr id="4" name="Slide Number Placeholder 3"/>
          <p:cNvSpPr>
            <a:spLocks noGrp="1"/>
          </p:cNvSpPr>
          <p:nvPr>
            <p:ph type="sldNum" sz="quarter" idx="5"/>
          </p:nvPr>
        </p:nvSpPr>
        <p:spPr/>
        <p:txBody>
          <a:bodyPr/>
          <a:lstStyle/>
          <a:p>
            <a:fld id="{4388034A-A563-4F47-8C31-8916749F6223}" type="slidenum">
              <a:rPr lang="en-US" smtClean="0"/>
              <a:t>4</a:t>
            </a:fld>
            <a:endParaRPr lang="en-US"/>
          </a:p>
        </p:txBody>
      </p:sp>
    </p:spTree>
    <p:extLst>
      <p:ext uri="{BB962C8B-B14F-4D97-AF65-F5344CB8AC3E}">
        <p14:creationId xmlns:p14="http://schemas.microsoft.com/office/powerpoint/2010/main" val="161283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Middle school friendships can change a lot — and that’s often hard for kids. They’re figuring out who they connect with and where they fit in. Sometimes, they face exclusion or peer pressure. Parents can help by modeling empathy, listening first, and teaching calm conflict resolution. Ask questions like, “How did that make you feel?” or “What could you say next time?” instead of jumping to solutions. </a:t>
            </a:r>
          </a:p>
        </p:txBody>
      </p:sp>
      <p:sp>
        <p:nvSpPr>
          <p:cNvPr id="4" name="Slide Number Placeholder 3"/>
          <p:cNvSpPr>
            <a:spLocks noGrp="1"/>
          </p:cNvSpPr>
          <p:nvPr>
            <p:ph type="sldNum" sz="quarter" idx="5"/>
          </p:nvPr>
        </p:nvSpPr>
        <p:spPr/>
        <p:txBody>
          <a:bodyPr/>
          <a:lstStyle/>
          <a:p>
            <a:fld id="{4388034A-A563-4F47-8C31-8916749F6223}" type="slidenum">
              <a:rPr lang="en-US" smtClean="0"/>
              <a:t>5</a:t>
            </a:fld>
            <a:endParaRPr lang="en-US"/>
          </a:p>
        </p:txBody>
      </p:sp>
    </p:spTree>
    <p:extLst>
      <p:ext uri="{BB962C8B-B14F-4D97-AF65-F5344CB8AC3E}">
        <p14:creationId xmlns:p14="http://schemas.microsoft.com/office/powerpoint/2010/main" val="2858939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Middle school is also when kids start asking: “Who am I?” and “Where do I belong?” They’re comparing themselves to others more — in looks, popularity, or abilities and that can take a toll on self-esteem. Parents can help by affirming their child’s strengths and encouraging individuality. Focus praise on qualities like kindness, curiosity, and effort rather than appearance or achievement. Remind them that they don’t have to be like everyone else to be valued or loved.</a:t>
            </a:r>
          </a:p>
        </p:txBody>
      </p:sp>
      <p:sp>
        <p:nvSpPr>
          <p:cNvPr id="4" name="Slide Number Placeholder 3"/>
          <p:cNvSpPr>
            <a:spLocks noGrp="1"/>
          </p:cNvSpPr>
          <p:nvPr>
            <p:ph type="sldNum" sz="quarter" idx="5"/>
          </p:nvPr>
        </p:nvSpPr>
        <p:spPr/>
        <p:txBody>
          <a:bodyPr/>
          <a:lstStyle/>
          <a:p>
            <a:fld id="{4388034A-A563-4F47-8C31-8916749F6223}" type="slidenum">
              <a:rPr lang="en-US" smtClean="0"/>
              <a:t>6</a:t>
            </a:fld>
            <a:endParaRPr lang="en-US"/>
          </a:p>
        </p:txBody>
      </p:sp>
    </p:spTree>
    <p:extLst>
      <p:ext uri="{BB962C8B-B14F-4D97-AF65-F5344CB8AC3E}">
        <p14:creationId xmlns:p14="http://schemas.microsoft.com/office/powerpoint/2010/main" val="531609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Bullying isn’t new — but technology adds a whole new layer. Social media can make kids feel pressure to look perfect or always stay connected. Keep an open dialogue about online experiences. Talk about what’s appropriate to post, how to respond to unkind behavior, and when to come to an adult for help. Remind your child that their online words carry real weight.</a:t>
            </a:r>
          </a:p>
        </p:txBody>
      </p:sp>
      <p:sp>
        <p:nvSpPr>
          <p:cNvPr id="4" name="Slide Number Placeholder 3"/>
          <p:cNvSpPr>
            <a:spLocks noGrp="1"/>
          </p:cNvSpPr>
          <p:nvPr>
            <p:ph type="sldNum" sz="quarter" idx="5"/>
          </p:nvPr>
        </p:nvSpPr>
        <p:spPr/>
        <p:txBody>
          <a:bodyPr/>
          <a:lstStyle/>
          <a:p>
            <a:fld id="{4388034A-A563-4F47-8C31-8916749F6223}" type="slidenum">
              <a:rPr lang="en-US" smtClean="0"/>
              <a:t>7</a:t>
            </a:fld>
            <a:endParaRPr lang="en-US"/>
          </a:p>
        </p:txBody>
      </p:sp>
    </p:spTree>
    <p:extLst>
      <p:ext uri="{BB962C8B-B14F-4D97-AF65-F5344CB8AC3E}">
        <p14:creationId xmlns:p14="http://schemas.microsoft.com/office/powerpoint/2010/main" val="2366891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Middle schoolers experience a wave of physical and emotional changes due to hormones. You might notice mood swings — happy one minute, frustrated the next. This is normal, but it can be hard for parents. When emotions run high, stay calm and avoid taking it personally. Teach coping tools like deep breathing, physical activity, or journaling. Remind your child that big feelings are okay — and they don’t last forever.</a:t>
            </a:r>
          </a:p>
          <a:p>
            <a:endParaRPr lang="en-US" sz="1200" dirty="0">
              <a:highlight>
                <a:srgbClr val="D9D9D9"/>
              </a:highlight>
              <a:latin typeface="APLPapaTroll" panose="02000603000000000000" pitchFamily="2" charset="0"/>
              <a:ea typeface="APLPapaTroll" panose="02000603000000000000" pitchFamily="2" charset="0"/>
            </a:endParaRPr>
          </a:p>
        </p:txBody>
      </p:sp>
      <p:sp>
        <p:nvSpPr>
          <p:cNvPr id="4" name="Slide Number Placeholder 3"/>
          <p:cNvSpPr>
            <a:spLocks noGrp="1"/>
          </p:cNvSpPr>
          <p:nvPr>
            <p:ph type="sldNum" sz="quarter" idx="5"/>
          </p:nvPr>
        </p:nvSpPr>
        <p:spPr/>
        <p:txBody>
          <a:bodyPr/>
          <a:lstStyle/>
          <a:p>
            <a:fld id="{4388034A-A563-4F47-8C31-8916749F6223}" type="slidenum">
              <a:rPr lang="en-US" smtClean="0"/>
              <a:t>8</a:t>
            </a:fld>
            <a:endParaRPr lang="en-US"/>
          </a:p>
        </p:txBody>
      </p:sp>
    </p:spTree>
    <p:extLst>
      <p:ext uri="{BB962C8B-B14F-4D97-AF65-F5344CB8AC3E}">
        <p14:creationId xmlns:p14="http://schemas.microsoft.com/office/powerpoint/2010/main" val="1981069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While ups and downs are normal, certain signs may signal that a student is struggling. Look for sudden mood swings, withdrawal, or changes in sleep or appetite. If your child loses interest in activities they used to enjoy or seems hopeless, that’s a sign to reach out for help early—before things escalate.</a:t>
            </a:r>
          </a:p>
          <a:p>
            <a:endParaRPr lang="en-US" sz="1200" dirty="0">
              <a:latin typeface="APLPapaTroll" panose="02000603000000000000" pitchFamily="2" charset="0"/>
              <a:ea typeface="APLPapaTroll" panose="02000603000000000000" pitchFamily="2" charset="0"/>
            </a:endParaRPr>
          </a:p>
        </p:txBody>
      </p:sp>
      <p:sp>
        <p:nvSpPr>
          <p:cNvPr id="4" name="Slide Number Placeholder 3"/>
          <p:cNvSpPr>
            <a:spLocks noGrp="1"/>
          </p:cNvSpPr>
          <p:nvPr>
            <p:ph type="sldNum" sz="quarter" idx="5"/>
          </p:nvPr>
        </p:nvSpPr>
        <p:spPr/>
        <p:txBody>
          <a:bodyPr/>
          <a:lstStyle/>
          <a:p>
            <a:fld id="{4388034A-A563-4F47-8C31-8916749F6223}" type="slidenum">
              <a:rPr lang="en-US" smtClean="0"/>
              <a:t>9</a:t>
            </a:fld>
            <a:endParaRPr lang="en-US"/>
          </a:p>
        </p:txBody>
      </p:sp>
    </p:spTree>
    <p:extLst>
      <p:ext uri="{BB962C8B-B14F-4D97-AF65-F5344CB8AC3E}">
        <p14:creationId xmlns:p14="http://schemas.microsoft.com/office/powerpoint/2010/main" val="309725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B1FB806-0A22-406C-B3F7-4912857A02B9}" type="datetimeFigureOut">
              <a:rPr lang="en-US" smtClean="0"/>
              <a:t>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38077581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1FB806-0A22-406C-B3F7-4912857A02B9}" type="datetimeFigureOut">
              <a:rPr lang="en-US" smtClean="0"/>
              <a:t>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1563041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1FB806-0A22-406C-B3F7-4912857A02B9}" type="datetimeFigureOut">
              <a:rPr lang="en-US" smtClean="0"/>
              <a:t>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2108160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1FB806-0A22-406C-B3F7-4912857A02B9}" type="datetimeFigureOut">
              <a:rPr lang="en-US" smtClean="0"/>
              <a:t>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3520255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B1FB806-0A22-406C-B3F7-4912857A02B9}" type="datetimeFigureOut">
              <a:rPr lang="en-US" smtClean="0"/>
              <a:t>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3977209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B1FB806-0A22-406C-B3F7-4912857A02B9}" type="datetimeFigureOut">
              <a:rPr lang="en-US" smtClean="0"/>
              <a:t>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1217527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B1FB806-0A22-406C-B3F7-4912857A02B9}" type="datetimeFigureOut">
              <a:rPr lang="en-US" smtClean="0"/>
              <a:t>11/6/2025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2218190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B1FB806-0A22-406C-B3F7-4912857A02B9}" type="datetimeFigureOut">
              <a:rPr lang="en-US" smtClean="0"/>
              <a:t>11/6/2025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2307968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1FB806-0A22-406C-B3F7-4912857A02B9}" type="datetimeFigureOut">
              <a:rPr lang="en-US" smtClean="0"/>
              <a:t>11/6/2025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2774252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B1FB806-0A22-406C-B3F7-4912857A02B9}" type="datetimeFigureOut">
              <a:rPr lang="en-US" smtClean="0"/>
              <a:t>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1369597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B1FB806-0A22-406C-B3F7-4912857A02B9}" type="datetimeFigureOut">
              <a:rPr lang="en-US" smtClean="0"/>
              <a:t>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2660080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1FB806-0A22-406C-B3F7-4912857A02B9}" type="datetimeFigureOut">
              <a:rPr lang="en-US" smtClean="0"/>
              <a:t>11/6/2025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360A09-CE04-42D5-AB39-52D1B9AD31C5}" type="slidenum">
              <a:rPr lang="en-US" smtClean="0"/>
              <a:t>‹#›</a:t>
            </a:fld>
            <a:endParaRPr lang="en-US"/>
          </a:p>
        </p:txBody>
      </p:sp>
    </p:spTree>
    <p:extLst>
      <p:ext uri="{BB962C8B-B14F-4D97-AF65-F5344CB8AC3E}">
        <p14:creationId xmlns:p14="http://schemas.microsoft.com/office/powerpoint/2010/main" val="2492519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10.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1.PNG"/><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1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image" Target="../media/image13.PNG"/><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notesSlide" Target="../notesSlides/notesSlide13.xml"/><Relationship Id="rId2" Type="http://schemas.openxmlformats.org/officeDocument/2006/relationships/tags" Target="../tags/tag31.xml"/><Relationship Id="rId16"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tags" Target="../tags/tag44.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image" Target="../media/image1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1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image" Target="../media/image16.PNG"/><Relationship Id="rId2" Type="http://schemas.openxmlformats.org/officeDocument/2006/relationships/tags" Target="../tags/tag50.xml"/><Relationship Id="rId16" Type="http://schemas.openxmlformats.org/officeDocument/2006/relationships/notesSlide" Target="../notesSlides/notesSlide16.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5" Type="http://schemas.openxmlformats.org/officeDocument/2006/relationships/slideLayout" Target="../slideLayouts/slideLayout2.xml"/><Relationship Id="rId10" Type="http://schemas.openxmlformats.org/officeDocument/2006/relationships/tags" Target="../tags/tag58.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s>
</file>

<file path=ppt/slides/_rels/slide17.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tags" Target="../tags/tag75.xml"/><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tags" Target="../tags/tag74.xml"/><Relationship Id="rId17" Type="http://schemas.openxmlformats.org/officeDocument/2006/relationships/image" Target="../media/image16.PNG"/><Relationship Id="rId2" Type="http://schemas.openxmlformats.org/officeDocument/2006/relationships/tags" Target="../tags/tag64.xml"/><Relationship Id="rId16" Type="http://schemas.openxmlformats.org/officeDocument/2006/relationships/notesSlide" Target="../notesSlides/notesSlide17.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tags" Target="../tags/tag73.xml"/><Relationship Id="rId5" Type="http://schemas.openxmlformats.org/officeDocument/2006/relationships/tags" Target="../tags/tag67.xml"/><Relationship Id="rId15" Type="http://schemas.openxmlformats.org/officeDocument/2006/relationships/slideLayout" Target="../slideLayouts/slideLayout2.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tags" Target="../tags/tag7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image" Target="../media/image17.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18.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image" Target="../media/image19.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image" Target="../media/image20.PNG"/><Relationship Id="rId4"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5.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6.PNG"/><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7.PN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8.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9.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4"/>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74061A3-4AEF-48A1-A550-36839BB428F4}"/>
              </a:ext>
            </a:extLst>
          </p:cNvPr>
          <p:cNvSpPr txBox="1"/>
          <p:nvPr>
            <p:custDataLst>
              <p:tags r:id="rId1"/>
            </p:custDataLst>
          </p:nvPr>
        </p:nvSpPr>
        <p:spPr>
          <a:xfrm>
            <a:off x="761670" y="3209105"/>
            <a:ext cx="7454285" cy="1569660"/>
          </a:xfrm>
          <a:prstGeom prst="rect">
            <a:avLst/>
          </a:prstGeom>
          <a:noFill/>
        </p:spPr>
        <p:txBody>
          <a:bodyPr wrap="none" rtlCol="0">
            <a:spAutoFit/>
          </a:bodyPr>
          <a:lstStyle/>
          <a:p>
            <a:r>
              <a:rPr lang="en-US" sz="9600" dirty="0">
                <a:latin typeface="Cosmic Dust" pitchFamily="50" charset="0"/>
                <a:ea typeface="KASunshine" panose="02000603000000000000" pitchFamily="2" charset="0"/>
              </a:rPr>
              <a:t>Parent Workshop</a:t>
            </a:r>
          </a:p>
        </p:txBody>
      </p:sp>
    </p:spTree>
    <p:extLst>
      <p:ext uri="{BB962C8B-B14F-4D97-AF65-F5344CB8AC3E}">
        <p14:creationId xmlns:p14="http://schemas.microsoft.com/office/powerpoint/2010/main" val="3123491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897859" y="1943839"/>
            <a:ext cx="7261987" cy="4401205"/>
          </a:xfrm>
          <a:prstGeom prst="rect">
            <a:avLst/>
          </a:prstGeom>
          <a:noFill/>
        </p:spPr>
        <p:txBody>
          <a:bodyPr wrap="square" rtlCol="0">
            <a:spAutoFit/>
          </a:bodyPr>
          <a:lstStyle/>
          <a:p>
            <a:pPr marL="285750" indent="-285750">
              <a:buFont typeface="Arial" panose="020B0604020202020204" pitchFamily="34" charset="0"/>
              <a:buChar char="•"/>
            </a:pPr>
            <a:r>
              <a:rPr lang="en-US" sz="2800" dirty="0">
                <a:highlight>
                  <a:srgbClr val="F1D6C4"/>
                </a:highlight>
                <a:latin typeface="APLPapaTroll" panose="02000603000000000000" pitchFamily="2" charset="0"/>
                <a:ea typeface="APLPapaTroll" panose="02000603000000000000" pitchFamily="2" charset="0"/>
              </a:rPr>
              <a:t>Listen Without Judgment</a:t>
            </a:r>
            <a:r>
              <a:rPr lang="en-US" sz="2800" dirty="0">
                <a:latin typeface="APLPapaTroll" panose="02000603000000000000" pitchFamily="2" charset="0"/>
                <a:ea typeface="APLPapaTroll" panose="02000603000000000000" pitchFamily="2" charset="0"/>
              </a:rPr>
              <a:t>: Let them talk freely before offering advice.</a:t>
            </a:r>
          </a:p>
          <a:p>
            <a:pPr marL="285750" indent="-285750">
              <a:buFont typeface="Arial" panose="020B0604020202020204" pitchFamily="34" charset="0"/>
              <a:buChar char="•"/>
            </a:pPr>
            <a:r>
              <a:rPr lang="en-US" sz="2800" dirty="0">
                <a:highlight>
                  <a:srgbClr val="B5D5E0"/>
                </a:highlight>
                <a:latin typeface="APLPapaTroll" panose="02000603000000000000" pitchFamily="2" charset="0"/>
                <a:ea typeface="APLPapaTroll" panose="02000603000000000000" pitchFamily="2" charset="0"/>
              </a:rPr>
              <a:t>Validate Feelings: </a:t>
            </a:r>
            <a:r>
              <a:rPr lang="en-US" sz="2800" dirty="0">
                <a:latin typeface="APLPapaTroll" panose="02000603000000000000" pitchFamily="2" charset="0"/>
                <a:ea typeface="APLPapaTroll" panose="02000603000000000000" pitchFamily="2" charset="0"/>
              </a:rPr>
              <a:t>Acknowledge emotions without minimizing them.</a:t>
            </a:r>
          </a:p>
          <a:p>
            <a:pPr marL="285750" indent="-285750">
              <a:buFont typeface="Arial" panose="020B0604020202020204" pitchFamily="34" charset="0"/>
              <a:buChar char="•"/>
            </a:pPr>
            <a:r>
              <a:rPr lang="en-US" sz="2800" dirty="0">
                <a:highlight>
                  <a:srgbClr val="F5B9AF"/>
                </a:highlight>
                <a:latin typeface="APLPapaTroll" panose="02000603000000000000" pitchFamily="2" charset="0"/>
                <a:ea typeface="APLPapaTroll" panose="02000603000000000000" pitchFamily="2" charset="0"/>
              </a:rPr>
              <a:t>Model Healthy Coping</a:t>
            </a:r>
            <a:r>
              <a:rPr lang="en-US" sz="2800" dirty="0">
                <a:latin typeface="APLPapaTroll" panose="02000603000000000000" pitchFamily="2" charset="0"/>
                <a:ea typeface="APLPapaTroll" panose="02000603000000000000" pitchFamily="2" charset="0"/>
              </a:rPr>
              <a:t>: Show calm, positive ways to handle stress.</a:t>
            </a:r>
          </a:p>
          <a:p>
            <a:pPr marL="285750" indent="-285750">
              <a:buFont typeface="Arial" panose="020B0604020202020204" pitchFamily="34" charset="0"/>
              <a:buChar char="•"/>
            </a:pPr>
            <a:r>
              <a:rPr lang="en-US" sz="2800" dirty="0">
                <a:highlight>
                  <a:srgbClr val="E1E8BE"/>
                </a:highlight>
                <a:latin typeface="APLPapaTroll" panose="02000603000000000000" pitchFamily="2" charset="0"/>
                <a:ea typeface="APLPapaTroll" panose="02000603000000000000" pitchFamily="2" charset="0"/>
              </a:rPr>
              <a:t>Create Routines: </a:t>
            </a:r>
            <a:r>
              <a:rPr lang="en-US" sz="2800" dirty="0">
                <a:latin typeface="APLPapaTroll" panose="02000603000000000000" pitchFamily="2" charset="0"/>
                <a:ea typeface="APLPapaTroll" panose="02000603000000000000" pitchFamily="2" charset="0"/>
              </a:rPr>
              <a:t>Consistency helps teens feel secure.</a:t>
            </a:r>
          </a:p>
          <a:p>
            <a:pPr marL="285750" indent="-285750">
              <a:buFont typeface="Arial" panose="020B0604020202020204" pitchFamily="34" charset="0"/>
              <a:buChar char="•"/>
            </a:pPr>
            <a:r>
              <a:rPr lang="en-US" sz="2800" dirty="0">
                <a:highlight>
                  <a:srgbClr val="F9E5B3"/>
                </a:highlight>
                <a:latin typeface="APLPapaTroll" panose="02000603000000000000" pitchFamily="2" charset="0"/>
                <a:ea typeface="APLPapaTroll" panose="02000603000000000000" pitchFamily="2" charset="0"/>
              </a:rPr>
              <a:t>Encourage Balance</a:t>
            </a:r>
            <a:r>
              <a:rPr lang="en-US" sz="2800" dirty="0">
                <a:latin typeface="APLPapaTroll" panose="02000603000000000000" pitchFamily="2" charset="0"/>
                <a:ea typeface="APLPapaTroll" panose="02000603000000000000" pitchFamily="2" charset="0"/>
              </a:rPr>
              <a:t>: School, rest, social time, and hobbies.</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1055700" y="748315"/>
            <a:ext cx="8356895" cy="1107996"/>
          </a:xfrm>
          <a:prstGeom prst="rect">
            <a:avLst/>
          </a:prstGeom>
          <a:noFill/>
        </p:spPr>
        <p:txBody>
          <a:bodyPr wrap="square" rtlCol="0">
            <a:spAutoFit/>
          </a:bodyPr>
          <a:lstStyle/>
          <a:p>
            <a:r>
              <a:rPr lang="en-US" sz="6600" dirty="0">
                <a:latin typeface="Cosmic Dust" pitchFamily="50" charset="0"/>
                <a:ea typeface="KASunshine" panose="02000603000000000000" pitchFamily="2" charset="0"/>
              </a:rPr>
              <a:t>How Parents Can Help</a:t>
            </a:r>
          </a:p>
        </p:txBody>
      </p:sp>
    </p:spTree>
    <p:extLst>
      <p:ext uri="{BB962C8B-B14F-4D97-AF65-F5344CB8AC3E}">
        <p14:creationId xmlns:p14="http://schemas.microsoft.com/office/powerpoint/2010/main" val="3888631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FE4F328-4BB3-48CA-A050-9B7910C0F303}"/>
              </a:ext>
            </a:extLst>
          </p:cNvPr>
          <p:cNvSpPr/>
          <p:nvPr>
            <p:custDataLst>
              <p:tags r:id="rId1"/>
            </p:custDataLst>
          </p:nvPr>
        </p:nvSpPr>
        <p:spPr>
          <a:xfrm>
            <a:off x="601348" y="446050"/>
            <a:ext cx="7952764" cy="5869026"/>
          </a:xfrm>
          <a:custGeom>
            <a:avLst/>
            <a:gdLst>
              <a:gd name="connsiteX0" fmla="*/ 0 w 7952764"/>
              <a:gd name="connsiteY0" fmla="*/ 0 h 5869026"/>
              <a:gd name="connsiteX1" fmla="*/ 7952764 w 7952764"/>
              <a:gd name="connsiteY1" fmla="*/ 0 h 5869026"/>
              <a:gd name="connsiteX2" fmla="*/ 7952764 w 7952764"/>
              <a:gd name="connsiteY2" fmla="*/ 5869026 h 5869026"/>
              <a:gd name="connsiteX3" fmla="*/ 0 w 7952764"/>
              <a:gd name="connsiteY3" fmla="*/ 5869026 h 5869026"/>
              <a:gd name="connsiteX4" fmla="*/ 0 w 7952764"/>
              <a:gd name="connsiteY4" fmla="*/ 0 h 5869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2764" h="5869026" fill="none" extrusionOk="0">
                <a:moveTo>
                  <a:pt x="0" y="0"/>
                </a:moveTo>
                <a:cubicBezTo>
                  <a:pt x="3395193" y="-43313"/>
                  <a:pt x="5383082" y="-134286"/>
                  <a:pt x="7952764" y="0"/>
                </a:cubicBezTo>
                <a:cubicBezTo>
                  <a:pt x="7808247" y="1584753"/>
                  <a:pt x="7859714" y="5269014"/>
                  <a:pt x="7952764" y="5869026"/>
                </a:cubicBezTo>
                <a:cubicBezTo>
                  <a:pt x="4193169" y="5764259"/>
                  <a:pt x="883820" y="5722033"/>
                  <a:pt x="0" y="5869026"/>
                </a:cubicBezTo>
                <a:cubicBezTo>
                  <a:pt x="-90177" y="4238303"/>
                  <a:pt x="-150218" y="1077431"/>
                  <a:pt x="0" y="0"/>
                </a:cubicBezTo>
                <a:close/>
              </a:path>
              <a:path w="7952764" h="5869026" stroke="0" extrusionOk="0">
                <a:moveTo>
                  <a:pt x="0" y="0"/>
                </a:moveTo>
                <a:cubicBezTo>
                  <a:pt x="1179118" y="-70953"/>
                  <a:pt x="6118541" y="110611"/>
                  <a:pt x="7952764" y="0"/>
                </a:cubicBezTo>
                <a:cubicBezTo>
                  <a:pt x="8065631" y="2802101"/>
                  <a:pt x="7915765" y="4029985"/>
                  <a:pt x="7952764" y="5869026"/>
                </a:cubicBezTo>
                <a:cubicBezTo>
                  <a:pt x="5508015" y="5776067"/>
                  <a:pt x="3578967" y="5801812"/>
                  <a:pt x="0" y="5869026"/>
                </a:cubicBezTo>
                <a:cubicBezTo>
                  <a:pt x="156318" y="2973710"/>
                  <a:pt x="76918" y="809127"/>
                  <a:pt x="0" y="0"/>
                </a:cubicBezTo>
                <a:close/>
              </a:path>
            </a:pathLst>
          </a:custGeom>
          <a:solidFill>
            <a:schemeClr val="bg1"/>
          </a:solidFill>
          <a:ln w="76200">
            <a:noFill/>
            <a:extLst>
              <a:ext uri="{C807C97D-BFC1-408E-A445-0C87EB9F89A2}">
                <ask:lineSketchStyleProps xmlns:ask="http://schemas.microsoft.com/office/drawing/2018/sketchyshapes" sd="891667940">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A9CC"/>
              </a:solidFill>
            </a:endParaRPr>
          </a:p>
        </p:txBody>
      </p:sp>
      <p:sp>
        <p:nvSpPr>
          <p:cNvPr id="9" name="TextBox 8">
            <a:extLst>
              <a:ext uri="{FF2B5EF4-FFF2-40B4-BE49-F238E27FC236}">
                <a16:creationId xmlns:a16="http://schemas.microsoft.com/office/drawing/2014/main" id="{8922D13A-3D5E-4E2A-8F85-CA4BBDAAADDC}"/>
              </a:ext>
            </a:extLst>
          </p:cNvPr>
          <p:cNvSpPr txBox="1"/>
          <p:nvPr>
            <p:custDataLst>
              <p:tags r:id="rId2"/>
            </p:custDataLst>
          </p:nvPr>
        </p:nvSpPr>
        <p:spPr>
          <a:xfrm>
            <a:off x="722287" y="2175152"/>
            <a:ext cx="7261987"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Ask open-ended questions (“How was today?” instead of “Did you have a good day?”).</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Share your own challenges to normalize emotions.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Listen for the meaning behind words and silence.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Keep conversations private and trusting.</a:t>
            </a:r>
          </a:p>
        </p:txBody>
      </p:sp>
      <p:sp>
        <p:nvSpPr>
          <p:cNvPr id="10" name="TextBox 9">
            <a:extLst>
              <a:ext uri="{FF2B5EF4-FFF2-40B4-BE49-F238E27FC236}">
                <a16:creationId xmlns:a16="http://schemas.microsoft.com/office/drawing/2014/main" id="{6C98AA04-1DCF-4046-A53B-BDA1CD4D5EB9}"/>
              </a:ext>
            </a:extLst>
          </p:cNvPr>
          <p:cNvSpPr txBox="1"/>
          <p:nvPr>
            <p:custDataLst>
              <p:tags r:id="rId3"/>
            </p:custDataLst>
          </p:nvPr>
        </p:nvSpPr>
        <p:spPr>
          <a:xfrm>
            <a:off x="775705" y="782428"/>
            <a:ext cx="8356895" cy="938719"/>
          </a:xfrm>
          <a:prstGeom prst="rect">
            <a:avLst/>
          </a:prstGeom>
          <a:noFill/>
        </p:spPr>
        <p:txBody>
          <a:bodyPr wrap="square" rtlCol="0">
            <a:spAutoFit/>
          </a:bodyPr>
          <a:lstStyle/>
          <a:p>
            <a:r>
              <a:rPr lang="en-US" sz="5500" dirty="0">
                <a:latin typeface="Cosmic Dust" pitchFamily="50" charset="0"/>
                <a:ea typeface="KASunshine" panose="02000603000000000000" pitchFamily="2" charset="0"/>
              </a:rPr>
              <a:t>Building Open Communication</a:t>
            </a:r>
          </a:p>
        </p:txBody>
      </p:sp>
    </p:spTree>
    <p:extLst>
      <p:ext uri="{BB962C8B-B14F-4D97-AF65-F5344CB8AC3E}">
        <p14:creationId xmlns:p14="http://schemas.microsoft.com/office/powerpoint/2010/main" val="3500589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36769" y="1485930"/>
            <a:ext cx="7261987" cy="526297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Sleep: Aim for 8–10 hours nightly.</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Nutrition: Encourage balanced meals and hydration.</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Movement: Daily physical activity reduces anxiety and boosts mood.</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Screen Time: Set limits and model mindful use.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School Involvement: Clubs, teams, or service builds belonging.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Downtime: Unstructured time helps creativity and recovery.</a:t>
            </a:r>
          </a:p>
          <a:p>
            <a:pPr marL="285750" indent="-285750">
              <a:buFont typeface="Arial" panose="020B0604020202020204" pitchFamily="34" charset="0"/>
              <a:buChar char="•"/>
            </a:pPr>
            <a:endParaRPr lang="en-US" sz="2800" dirty="0">
              <a:latin typeface="APLPapaTroll" panose="02000603000000000000" pitchFamily="2" charset="0"/>
              <a:ea typeface="APLPapaTroll" panose="02000603000000000000" pitchFamily="2" charset="0"/>
            </a:endParaRP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736771" y="470267"/>
            <a:ext cx="8356895" cy="1015663"/>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Promoting Healthy Habits</a:t>
            </a:r>
          </a:p>
        </p:txBody>
      </p:sp>
    </p:spTree>
    <p:extLst>
      <p:ext uri="{BB962C8B-B14F-4D97-AF65-F5344CB8AC3E}">
        <p14:creationId xmlns:p14="http://schemas.microsoft.com/office/powerpoint/2010/main" val="3270805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18"/>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C18E7FD-5038-4658-A707-F09E35661071}"/>
              </a:ext>
            </a:extLst>
          </p:cNvPr>
          <p:cNvSpPr txBox="1"/>
          <p:nvPr>
            <p:custDataLst>
              <p:tags r:id="rId1"/>
            </p:custDataLst>
          </p:nvPr>
        </p:nvSpPr>
        <p:spPr>
          <a:xfrm>
            <a:off x="367575" y="217937"/>
            <a:ext cx="5145217" cy="1938992"/>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What Helps vs. What Hurts</a:t>
            </a:r>
          </a:p>
        </p:txBody>
      </p:sp>
      <p:sp>
        <p:nvSpPr>
          <p:cNvPr id="8" name="TextBox 7">
            <a:extLst>
              <a:ext uri="{FF2B5EF4-FFF2-40B4-BE49-F238E27FC236}">
                <a16:creationId xmlns:a16="http://schemas.microsoft.com/office/drawing/2014/main" id="{E8CA0568-4E30-4131-BAFF-F9BA5067EEC2}"/>
              </a:ext>
            </a:extLst>
          </p:cNvPr>
          <p:cNvSpPr txBox="1"/>
          <p:nvPr>
            <p:custDataLst>
              <p:tags r:id="rId2"/>
            </p:custDataLst>
          </p:nvPr>
        </p:nvSpPr>
        <p:spPr>
          <a:xfrm>
            <a:off x="889172" y="2324904"/>
            <a:ext cx="2102933" cy="523220"/>
          </a:xfrm>
          <a:prstGeom prst="rect">
            <a:avLst/>
          </a:prstGeom>
          <a:noFill/>
        </p:spPr>
        <p:txBody>
          <a:bodyPr wrap="square" rtlCol="0">
            <a:spAutoFit/>
          </a:bodyPr>
          <a:lstStyle/>
          <a:p>
            <a:r>
              <a:rPr lang="en-US" sz="2800" dirty="0">
                <a:highlight>
                  <a:srgbClr val="E1E8BE"/>
                </a:highlight>
                <a:latin typeface="APLPapaTroll" panose="02000603000000000000" pitchFamily="2" charset="0"/>
                <a:ea typeface="APLPapaTroll" panose="02000603000000000000" pitchFamily="2" charset="0"/>
              </a:rPr>
              <a:t>What Helps</a:t>
            </a:r>
          </a:p>
        </p:txBody>
      </p:sp>
      <p:sp>
        <p:nvSpPr>
          <p:cNvPr id="18" name="TextBox 17">
            <a:extLst>
              <a:ext uri="{FF2B5EF4-FFF2-40B4-BE49-F238E27FC236}">
                <a16:creationId xmlns:a16="http://schemas.microsoft.com/office/drawing/2014/main" id="{ED67936C-C277-481A-A49D-B6CD57951967}"/>
              </a:ext>
            </a:extLst>
          </p:cNvPr>
          <p:cNvSpPr txBox="1"/>
          <p:nvPr>
            <p:custDataLst>
              <p:tags r:id="rId3"/>
            </p:custDataLst>
          </p:nvPr>
        </p:nvSpPr>
        <p:spPr>
          <a:xfrm>
            <a:off x="4943498" y="2286383"/>
            <a:ext cx="2102933" cy="523220"/>
          </a:xfrm>
          <a:prstGeom prst="rect">
            <a:avLst/>
          </a:prstGeom>
          <a:noFill/>
        </p:spPr>
        <p:txBody>
          <a:bodyPr wrap="square" rtlCol="0">
            <a:spAutoFit/>
          </a:bodyPr>
          <a:lstStyle/>
          <a:p>
            <a:r>
              <a:rPr lang="en-US" sz="2800" dirty="0">
                <a:highlight>
                  <a:srgbClr val="B5D5E0"/>
                </a:highlight>
                <a:latin typeface="APLPapaTroll" panose="02000603000000000000" pitchFamily="2" charset="0"/>
                <a:ea typeface="APLPapaTroll" panose="02000603000000000000" pitchFamily="2" charset="0"/>
              </a:rPr>
              <a:t>What Hurts</a:t>
            </a:r>
          </a:p>
        </p:txBody>
      </p:sp>
      <p:sp>
        <p:nvSpPr>
          <p:cNvPr id="19" name="TextBox 18">
            <a:extLst>
              <a:ext uri="{FF2B5EF4-FFF2-40B4-BE49-F238E27FC236}">
                <a16:creationId xmlns:a16="http://schemas.microsoft.com/office/drawing/2014/main" id="{7BB22F6B-BD9A-45D4-80B4-1DCB09BA8F9A}"/>
              </a:ext>
            </a:extLst>
          </p:cNvPr>
          <p:cNvSpPr txBox="1"/>
          <p:nvPr>
            <p:custDataLst>
              <p:tags r:id="rId4"/>
            </p:custDataLst>
          </p:nvPr>
        </p:nvSpPr>
        <p:spPr>
          <a:xfrm>
            <a:off x="448379" y="2944826"/>
            <a:ext cx="3267294"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Listening calmly</a:t>
            </a:r>
          </a:p>
        </p:txBody>
      </p:sp>
      <p:sp>
        <p:nvSpPr>
          <p:cNvPr id="20" name="TextBox 19">
            <a:extLst>
              <a:ext uri="{FF2B5EF4-FFF2-40B4-BE49-F238E27FC236}">
                <a16:creationId xmlns:a16="http://schemas.microsoft.com/office/drawing/2014/main" id="{6A39ABD8-3706-4FBB-9FD1-C19CABE38E93}"/>
              </a:ext>
            </a:extLst>
          </p:cNvPr>
          <p:cNvSpPr txBox="1"/>
          <p:nvPr>
            <p:custDataLst>
              <p:tags r:id="rId5"/>
            </p:custDataLst>
          </p:nvPr>
        </p:nvSpPr>
        <p:spPr>
          <a:xfrm>
            <a:off x="356003" y="3409489"/>
            <a:ext cx="3559126"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Validating emotions (“I understand that was hard.”)</a:t>
            </a:r>
          </a:p>
        </p:txBody>
      </p:sp>
      <p:sp>
        <p:nvSpPr>
          <p:cNvPr id="21" name="TextBox 20">
            <a:extLst>
              <a:ext uri="{FF2B5EF4-FFF2-40B4-BE49-F238E27FC236}">
                <a16:creationId xmlns:a16="http://schemas.microsoft.com/office/drawing/2014/main" id="{902051C9-76CC-4475-B94F-C8CF5E28701E}"/>
              </a:ext>
            </a:extLst>
          </p:cNvPr>
          <p:cNvSpPr txBox="1"/>
          <p:nvPr>
            <p:custDataLst>
              <p:tags r:id="rId6"/>
            </p:custDataLst>
          </p:nvPr>
        </p:nvSpPr>
        <p:spPr>
          <a:xfrm>
            <a:off x="4076055" y="2830354"/>
            <a:ext cx="3559125"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Interrupting or dismissing feelings</a:t>
            </a:r>
          </a:p>
        </p:txBody>
      </p:sp>
      <p:sp>
        <p:nvSpPr>
          <p:cNvPr id="22" name="TextBox 21">
            <a:extLst>
              <a:ext uri="{FF2B5EF4-FFF2-40B4-BE49-F238E27FC236}">
                <a16:creationId xmlns:a16="http://schemas.microsoft.com/office/drawing/2014/main" id="{FEF98AD1-9CF7-4D58-A0D2-E49318C165FA}"/>
              </a:ext>
            </a:extLst>
          </p:cNvPr>
          <p:cNvSpPr txBox="1"/>
          <p:nvPr>
            <p:custDataLst>
              <p:tags r:id="rId7"/>
            </p:custDataLst>
          </p:nvPr>
        </p:nvSpPr>
        <p:spPr>
          <a:xfrm>
            <a:off x="4018509" y="3578503"/>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Minimizing (“It’s not a big deal.”)</a:t>
            </a:r>
          </a:p>
        </p:txBody>
      </p:sp>
      <p:sp>
        <p:nvSpPr>
          <p:cNvPr id="23" name="TextBox 22">
            <a:extLst>
              <a:ext uri="{FF2B5EF4-FFF2-40B4-BE49-F238E27FC236}">
                <a16:creationId xmlns:a16="http://schemas.microsoft.com/office/drawing/2014/main" id="{2BD2F3D3-BBE7-4724-ADFF-2B0CB6B52C24}"/>
              </a:ext>
            </a:extLst>
          </p:cNvPr>
          <p:cNvSpPr txBox="1"/>
          <p:nvPr>
            <p:custDataLst>
              <p:tags r:id="rId8"/>
            </p:custDataLst>
          </p:nvPr>
        </p:nvSpPr>
        <p:spPr>
          <a:xfrm>
            <a:off x="4076054" y="4163390"/>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Solving everything for them</a:t>
            </a:r>
          </a:p>
        </p:txBody>
      </p:sp>
      <p:sp>
        <p:nvSpPr>
          <p:cNvPr id="24" name="TextBox 23">
            <a:extLst>
              <a:ext uri="{FF2B5EF4-FFF2-40B4-BE49-F238E27FC236}">
                <a16:creationId xmlns:a16="http://schemas.microsoft.com/office/drawing/2014/main" id="{98E3A268-1006-48B5-BCFB-A27413DBFE96}"/>
              </a:ext>
            </a:extLst>
          </p:cNvPr>
          <p:cNvSpPr txBox="1"/>
          <p:nvPr>
            <p:custDataLst>
              <p:tags r:id="rId9"/>
            </p:custDataLst>
          </p:nvPr>
        </p:nvSpPr>
        <p:spPr>
          <a:xfrm>
            <a:off x="4065544" y="4749013"/>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Yelling or shaming</a:t>
            </a:r>
          </a:p>
        </p:txBody>
      </p:sp>
      <p:sp>
        <p:nvSpPr>
          <p:cNvPr id="25" name="TextBox 24">
            <a:extLst>
              <a:ext uri="{FF2B5EF4-FFF2-40B4-BE49-F238E27FC236}">
                <a16:creationId xmlns:a16="http://schemas.microsoft.com/office/drawing/2014/main" id="{D49204C7-8D32-4FCF-99CA-21AF82F8FC4E}"/>
              </a:ext>
            </a:extLst>
          </p:cNvPr>
          <p:cNvSpPr txBox="1"/>
          <p:nvPr>
            <p:custDataLst>
              <p:tags r:id="rId10"/>
            </p:custDataLst>
          </p:nvPr>
        </p:nvSpPr>
        <p:spPr>
          <a:xfrm>
            <a:off x="4035669" y="5335066"/>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Ignoring warning signs</a:t>
            </a:r>
          </a:p>
        </p:txBody>
      </p:sp>
      <p:sp>
        <p:nvSpPr>
          <p:cNvPr id="26" name="TextBox 25">
            <a:extLst>
              <a:ext uri="{FF2B5EF4-FFF2-40B4-BE49-F238E27FC236}">
                <a16:creationId xmlns:a16="http://schemas.microsoft.com/office/drawing/2014/main" id="{E89DC5CB-38AE-4034-8C30-80BF407F4F1D}"/>
              </a:ext>
            </a:extLst>
          </p:cNvPr>
          <p:cNvSpPr txBox="1"/>
          <p:nvPr>
            <p:custDataLst>
              <p:tags r:id="rId11"/>
            </p:custDataLst>
          </p:nvPr>
        </p:nvSpPr>
        <p:spPr>
          <a:xfrm>
            <a:off x="357822" y="4143190"/>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Encouraging problem-solving</a:t>
            </a:r>
          </a:p>
        </p:txBody>
      </p:sp>
      <p:sp>
        <p:nvSpPr>
          <p:cNvPr id="27" name="TextBox 26">
            <a:extLst>
              <a:ext uri="{FF2B5EF4-FFF2-40B4-BE49-F238E27FC236}">
                <a16:creationId xmlns:a16="http://schemas.microsoft.com/office/drawing/2014/main" id="{8AA03C22-F443-47C0-9813-642846AA6942}"/>
              </a:ext>
            </a:extLst>
          </p:cNvPr>
          <p:cNvSpPr txBox="1"/>
          <p:nvPr>
            <p:custDataLst>
              <p:tags r:id="rId12"/>
            </p:custDataLst>
          </p:nvPr>
        </p:nvSpPr>
        <p:spPr>
          <a:xfrm>
            <a:off x="367575" y="4767122"/>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Setting calm boundaries</a:t>
            </a:r>
          </a:p>
        </p:txBody>
      </p:sp>
      <p:sp>
        <p:nvSpPr>
          <p:cNvPr id="28" name="TextBox 27">
            <a:extLst>
              <a:ext uri="{FF2B5EF4-FFF2-40B4-BE49-F238E27FC236}">
                <a16:creationId xmlns:a16="http://schemas.microsoft.com/office/drawing/2014/main" id="{4C195AC8-B1A7-4271-BD6B-7D10222F290E}"/>
              </a:ext>
            </a:extLst>
          </p:cNvPr>
          <p:cNvSpPr txBox="1"/>
          <p:nvPr>
            <p:custDataLst>
              <p:tags r:id="rId13"/>
            </p:custDataLst>
          </p:nvPr>
        </p:nvSpPr>
        <p:spPr>
          <a:xfrm>
            <a:off x="384820" y="5342416"/>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Checking in regularly</a:t>
            </a:r>
          </a:p>
        </p:txBody>
      </p:sp>
      <p:sp>
        <p:nvSpPr>
          <p:cNvPr id="29" name="TextBox 28">
            <a:extLst>
              <a:ext uri="{FF2B5EF4-FFF2-40B4-BE49-F238E27FC236}">
                <a16:creationId xmlns:a16="http://schemas.microsoft.com/office/drawing/2014/main" id="{83D3EB2E-8A25-4970-BC94-3E13E6C82596}"/>
              </a:ext>
            </a:extLst>
          </p:cNvPr>
          <p:cNvSpPr txBox="1"/>
          <p:nvPr>
            <p:custDataLst>
              <p:tags r:id="rId14"/>
            </p:custDataLst>
          </p:nvPr>
        </p:nvSpPr>
        <p:spPr>
          <a:xfrm>
            <a:off x="4035669" y="5794183"/>
            <a:ext cx="3559125"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Responding out of anger or frustration</a:t>
            </a:r>
          </a:p>
        </p:txBody>
      </p:sp>
      <p:sp>
        <p:nvSpPr>
          <p:cNvPr id="30" name="TextBox 29">
            <a:extLst>
              <a:ext uri="{FF2B5EF4-FFF2-40B4-BE49-F238E27FC236}">
                <a16:creationId xmlns:a16="http://schemas.microsoft.com/office/drawing/2014/main" id="{50D12297-2880-4461-946A-4F71E9E0DAEF}"/>
              </a:ext>
            </a:extLst>
          </p:cNvPr>
          <p:cNvSpPr txBox="1"/>
          <p:nvPr>
            <p:custDataLst>
              <p:tags r:id="rId15"/>
            </p:custDataLst>
          </p:nvPr>
        </p:nvSpPr>
        <p:spPr>
          <a:xfrm>
            <a:off x="425205" y="5933833"/>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Taking a break before reacting</a:t>
            </a:r>
          </a:p>
        </p:txBody>
      </p:sp>
    </p:spTree>
    <p:extLst>
      <p:ext uri="{BB962C8B-B14F-4D97-AF65-F5344CB8AC3E}">
        <p14:creationId xmlns:p14="http://schemas.microsoft.com/office/powerpoint/2010/main" val="1658850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941006" y="2480537"/>
            <a:ext cx="7261987"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Deep breathing or mindfulness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Journaling or drawing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Physical activity or stretching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Listening to music</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Talking to a trusted adult</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Spending time outside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Practicing gratitude</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866027" y="568753"/>
            <a:ext cx="8356895" cy="1938992"/>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Healthy Coping Skills for Students</a:t>
            </a:r>
          </a:p>
        </p:txBody>
      </p:sp>
    </p:spTree>
    <p:extLst>
      <p:ext uri="{BB962C8B-B14F-4D97-AF65-F5344CB8AC3E}">
        <p14:creationId xmlns:p14="http://schemas.microsoft.com/office/powerpoint/2010/main" val="3289646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941006" y="2619470"/>
            <a:ext cx="7261987"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Take a pause before reacting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Model calm and self-compassion</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Connect with other parents or friends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Get enough rest and downtime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Practice deep breathing or short walks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Remind yourself: </a:t>
            </a:r>
            <a:r>
              <a:rPr lang="en-US" sz="2800" u="sng" dirty="0">
                <a:latin typeface="APLPapaTroll" panose="02000603000000000000" pitchFamily="2" charset="0"/>
                <a:ea typeface="APLPapaTroll" panose="02000603000000000000" pitchFamily="2" charset="0"/>
              </a:rPr>
              <a:t>You’re doing your best</a:t>
            </a:r>
          </a:p>
        </p:txBody>
      </p:sp>
      <p:sp>
        <p:nvSpPr>
          <p:cNvPr id="19" name="TextBox 18">
            <a:extLst>
              <a:ext uri="{FF2B5EF4-FFF2-40B4-BE49-F238E27FC236}">
                <a16:creationId xmlns:a16="http://schemas.microsoft.com/office/drawing/2014/main" id="{7585E0A8-FA93-422D-BE82-71123C48644F}"/>
              </a:ext>
            </a:extLst>
          </p:cNvPr>
          <p:cNvSpPr txBox="1"/>
          <p:nvPr>
            <p:custDataLst>
              <p:tags r:id="rId2"/>
            </p:custDataLst>
          </p:nvPr>
        </p:nvSpPr>
        <p:spPr>
          <a:xfrm>
            <a:off x="866027" y="568753"/>
            <a:ext cx="8356895" cy="1938992"/>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Healthy Coping Skills for Parents</a:t>
            </a:r>
          </a:p>
        </p:txBody>
      </p:sp>
    </p:spTree>
    <p:extLst>
      <p:ext uri="{BB962C8B-B14F-4D97-AF65-F5344CB8AC3E}">
        <p14:creationId xmlns:p14="http://schemas.microsoft.com/office/powerpoint/2010/main" val="2684595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17"/>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236B6FB-2EAB-4641-BEB6-EDEF9FDB339C}"/>
              </a:ext>
            </a:extLst>
          </p:cNvPr>
          <p:cNvSpPr txBox="1"/>
          <p:nvPr>
            <p:custDataLst>
              <p:tags r:id="rId1"/>
            </p:custDataLst>
          </p:nvPr>
        </p:nvSpPr>
        <p:spPr>
          <a:xfrm>
            <a:off x="1635151" y="1603094"/>
            <a:ext cx="2102933" cy="523220"/>
          </a:xfrm>
          <a:prstGeom prst="rect">
            <a:avLst/>
          </a:prstGeom>
          <a:noFill/>
        </p:spPr>
        <p:txBody>
          <a:bodyPr wrap="square" rtlCol="0">
            <a:spAutoFit/>
          </a:bodyPr>
          <a:lstStyle/>
          <a:p>
            <a:r>
              <a:rPr lang="en-US" sz="2800" dirty="0">
                <a:latin typeface="APLPapaTroll" panose="02000603000000000000" pitchFamily="2" charset="0"/>
                <a:ea typeface="APLPapaTroll" panose="02000603000000000000" pitchFamily="2" charset="0"/>
              </a:rPr>
              <a:t>Situation</a:t>
            </a:r>
          </a:p>
        </p:txBody>
      </p:sp>
      <p:sp>
        <p:nvSpPr>
          <p:cNvPr id="12" name="TextBox 11">
            <a:extLst>
              <a:ext uri="{FF2B5EF4-FFF2-40B4-BE49-F238E27FC236}">
                <a16:creationId xmlns:a16="http://schemas.microsoft.com/office/drawing/2014/main" id="{7D1E4404-3C33-4742-B0E2-A08991B317B1}"/>
              </a:ext>
            </a:extLst>
          </p:cNvPr>
          <p:cNvSpPr txBox="1"/>
          <p:nvPr>
            <p:custDataLst>
              <p:tags r:id="rId2"/>
            </p:custDataLst>
          </p:nvPr>
        </p:nvSpPr>
        <p:spPr>
          <a:xfrm>
            <a:off x="4988064" y="1583220"/>
            <a:ext cx="3161452" cy="523220"/>
          </a:xfrm>
          <a:prstGeom prst="rect">
            <a:avLst/>
          </a:prstGeom>
          <a:noFill/>
        </p:spPr>
        <p:txBody>
          <a:bodyPr wrap="square" rtlCol="0">
            <a:spAutoFit/>
          </a:bodyPr>
          <a:lstStyle/>
          <a:p>
            <a:r>
              <a:rPr lang="en-US" sz="2800" dirty="0">
                <a:latin typeface="APLPapaTroll" panose="02000603000000000000" pitchFamily="2" charset="0"/>
                <a:ea typeface="APLPapaTroll" panose="02000603000000000000" pitchFamily="2" charset="0"/>
              </a:rPr>
              <a:t>Helpful Response</a:t>
            </a:r>
          </a:p>
        </p:txBody>
      </p:sp>
      <p:sp>
        <p:nvSpPr>
          <p:cNvPr id="13" name="TextBox 12">
            <a:extLst>
              <a:ext uri="{FF2B5EF4-FFF2-40B4-BE49-F238E27FC236}">
                <a16:creationId xmlns:a16="http://schemas.microsoft.com/office/drawing/2014/main" id="{BBAFFBE5-2474-4675-AE9B-3D671D6D11D4}"/>
              </a:ext>
            </a:extLst>
          </p:cNvPr>
          <p:cNvSpPr txBox="1"/>
          <p:nvPr>
            <p:custDataLst>
              <p:tags r:id="rId3"/>
            </p:custDataLst>
          </p:nvPr>
        </p:nvSpPr>
        <p:spPr>
          <a:xfrm>
            <a:off x="962715" y="2129938"/>
            <a:ext cx="3267294"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is upset about a grade</a:t>
            </a:r>
          </a:p>
        </p:txBody>
      </p:sp>
      <p:sp>
        <p:nvSpPr>
          <p:cNvPr id="14" name="TextBox 13">
            <a:extLst>
              <a:ext uri="{FF2B5EF4-FFF2-40B4-BE49-F238E27FC236}">
                <a16:creationId xmlns:a16="http://schemas.microsoft.com/office/drawing/2014/main" id="{EC0B29DC-5F98-403A-9C07-4AE88C0E0495}"/>
              </a:ext>
            </a:extLst>
          </p:cNvPr>
          <p:cNvSpPr txBox="1"/>
          <p:nvPr>
            <p:custDataLst>
              <p:tags r:id="rId4"/>
            </p:custDataLst>
          </p:nvPr>
        </p:nvSpPr>
        <p:spPr>
          <a:xfrm>
            <a:off x="955307" y="2963226"/>
            <a:ext cx="355912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has friend drama</a:t>
            </a:r>
          </a:p>
        </p:txBody>
      </p:sp>
      <p:sp>
        <p:nvSpPr>
          <p:cNvPr id="15" name="TextBox 14">
            <a:extLst>
              <a:ext uri="{FF2B5EF4-FFF2-40B4-BE49-F238E27FC236}">
                <a16:creationId xmlns:a16="http://schemas.microsoft.com/office/drawing/2014/main" id="{5C1DE4C1-E612-4BCC-8337-02F23E8A2266}"/>
              </a:ext>
            </a:extLst>
          </p:cNvPr>
          <p:cNvSpPr txBox="1"/>
          <p:nvPr>
            <p:custDataLst>
              <p:tags r:id="rId5"/>
            </p:custDataLst>
          </p:nvPr>
        </p:nvSpPr>
        <p:spPr>
          <a:xfrm>
            <a:off x="4590392" y="2157931"/>
            <a:ext cx="3559125" cy="646331"/>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“That sounds frustrating. Let’s talk about what could help next time.”</a:t>
            </a:r>
          </a:p>
        </p:txBody>
      </p:sp>
      <p:sp>
        <p:nvSpPr>
          <p:cNvPr id="16" name="TextBox 15">
            <a:extLst>
              <a:ext uri="{FF2B5EF4-FFF2-40B4-BE49-F238E27FC236}">
                <a16:creationId xmlns:a16="http://schemas.microsoft.com/office/drawing/2014/main" id="{4A7F5F63-B11C-470C-92BE-F18FEB84BE96}"/>
              </a:ext>
            </a:extLst>
          </p:cNvPr>
          <p:cNvSpPr txBox="1"/>
          <p:nvPr>
            <p:custDataLst>
              <p:tags r:id="rId6"/>
            </p:custDataLst>
          </p:nvPr>
        </p:nvSpPr>
        <p:spPr>
          <a:xfrm>
            <a:off x="4609488" y="2856900"/>
            <a:ext cx="3559125"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“Friendships can be tough. I’m here if you want to talk it out.”</a:t>
            </a:r>
          </a:p>
        </p:txBody>
      </p:sp>
      <p:sp>
        <p:nvSpPr>
          <p:cNvPr id="20" name="TextBox 19">
            <a:extLst>
              <a:ext uri="{FF2B5EF4-FFF2-40B4-BE49-F238E27FC236}">
                <a16:creationId xmlns:a16="http://schemas.microsoft.com/office/drawing/2014/main" id="{DA5884A6-A54D-4A1F-B6B6-86F2B3C32C66}"/>
              </a:ext>
            </a:extLst>
          </p:cNvPr>
          <p:cNvSpPr txBox="1"/>
          <p:nvPr>
            <p:custDataLst>
              <p:tags r:id="rId7"/>
            </p:custDataLst>
          </p:nvPr>
        </p:nvSpPr>
        <p:spPr>
          <a:xfrm>
            <a:off x="4597756" y="3501506"/>
            <a:ext cx="3701146"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“I can tell you’re upset. Let’s both take a break and talk later.”</a:t>
            </a:r>
          </a:p>
        </p:txBody>
      </p:sp>
      <p:sp>
        <p:nvSpPr>
          <p:cNvPr id="21" name="TextBox 20">
            <a:extLst>
              <a:ext uri="{FF2B5EF4-FFF2-40B4-BE49-F238E27FC236}">
                <a16:creationId xmlns:a16="http://schemas.microsoft.com/office/drawing/2014/main" id="{791D8602-62BF-4DB8-8454-6C3E7E1D8A1E}"/>
              </a:ext>
            </a:extLst>
          </p:cNvPr>
          <p:cNvSpPr txBox="1"/>
          <p:nvPr>
            <p:custDataLst>
              <p:tags r:id="rId8"/>
            </p:custDataLst>
          </p:nvPr>
        </p:nvSpPr>
        <p:spPr>
          <a:xfrm>
            <a:off x="4585678" y="5605428"/>
            <a:ext cx="3701146" cy="523220"/>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“School feels hard right now. What’s one small thing that could make tomorrow better?”</a:t>
            </a:r>
          </a:p>
        </p:txBody>
      </p:sp>
      <p:sp>
        <p:nvSpPr>
          <p:cNvPr id="22" name="TextBox 21">
            <a:extLst>
              <a:ext uri="{FF2B5EF4-FFF2-40B4-BE49-F238E27FC236}">
                <a16:creationId xmlns:a16="http://schemas.microsoft.com/office/drawing/2014/main" id="{9DD667B9-C3E8-4B90-BECA-1AAE792B8475}"/>
              </a:ext>
            </a:extLst>
          </p:cNvPr>
          <p:cNvSpPr txBox="1"/>
          <p:nvPr>
            <p:custDataLst>
              <p:tags r:id="rId9"/>
            </p:custDataLst>
          </p:nvPr>
        </p:nvSpPr>
        <p:spPr>
          <a:xfrm>
            <a:off x="4534819" y="4943274"/>
            <a:ext cx="3695532" cy="553998"/>
          </a:xfrm>
          <a:prstGeom prst="rect">
            <a:avLst/>
          </a:prstGeom>
          <a:noFill/>
        </p:spPr>
        <p:txBody>
          <a:bodyPr wrap="square" rtlCol="0">
            <a:spAutoFit/>
          </a:bodyPr>
          <a:lstStyle/>
          <a:p>
            <a:r>
              <a:rPr lang="en-US" sz="1500" dirty="0">
                <a:latin typeface="APLPapaTroll" panose="02000603000000000000" pitchFamily="2" charset="0"/>
                <a:ea typeface="APLPapaTroll" panose="02000603000000000000" pitchFamily="2" charset="0"/>
              </a:rPr>
              <a:t>“It’s normal to feel nervous when you care about doing well. Let’s practice together.”</a:t>
            </a:r>
          </a:p>
        </p:txBody>
      </p:sp>
      <p:sp>
        <p:nvSpPr>
          <p:cNvPr id="23" name="TextBox 22">
            <a:extLst>
              <a:ext uri="{FF2B5EF4-FFF2-40B4-BE49-F238E27FC236}">
                <a16:creationId xmlns:a16="http://schemas.microsoft.com/office/drawing/2014/main" id="{A75DD994-B4A9-4387-9D34-E95F3E68A382}"/>
              </a:ext>
            </a:extLst>
          </p:cNvPr>
          <p:cNvSpPr txBox="1"/>
          <p:nvPr>
            <p:custDataLst>
              <p:tags r:id="rId10"/>
            </p:custDataLst>
          </p:nvPr>
        </p:nvSpPr>
        <p:spPr>
          <a:xfrm>
            <a:off x="965161" y="3694276"/>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shuts down or yells</a:t>
            </a:r>
          </a:p>
        </p:txBody>
      </p:sp>
      <p:sp>
        <p:nvSpPr>
          <p:cNvPr id="24" name="TextBox 23">
            <a:extLst>
              <a:ext uri="{FF2B5EF4-FFF2-40B4-BE49-F238E27FC236}">
                <a16:creationId xmlns:a16="http://schemas.microsoft.com/office/drawing/2014/main" id="{640D54ED-0286-4A02-846E-358A793CACC0}"/>
              </a:ext>
            </a:extLst>
          </p:cNvPr>
          <p:cNvSpPr txBox="1"/>
          <p:nvPr>
            <p:custDataLst>
              <p:tags r:id="rId11"/>
            </p:custDataLst>
          </p:nvPr>
        </p:nvSpPr>
        <p:spPr>
          <a:xfrm>
            <a:off x="884297" y="5682906"/>
            <a:ext cx="370114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says they hate school</a:t>
            </a:r>
          </a:p>
        </p:txBody>
      </p:sp>
      <p:sp>
        <p:nvSpPr>
          <p:cNvPr id="25" name="TextBox 24">
            <a:extLst>
              <a:ext uri="{FF2B5EF4-FFF2-40B4-BE49-F238E27FC236}">
                <a16:creationId xmlns:a16="http://schemas.microsoft.com/office/drawing/2014/main" id="{0385D287-5802-473B-8906-D13481BF64E9}"/>
              </a:ext>
            </a:extLst>
          </p:cNvPr>
          <p:cNvSpPr txBox="1"/>
          <p:nvPr>
            <p:custDataLst>
              <p:tags r:id="rId12"/>
            </p:custDataLst>
          </p:nvPr>
        </p:nvSpPr>
        <p:spPr>
          <a:xfrm>
            <a:off x="871114" y="4837150"/>
            <a:ext cx="3559125"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is nervous about a presentation</a:t>
            </a:r>
          </a:p>
        </p:txBody>
      </p:sp>
      <p:sp>
        <p:nvSpPr>
          <p:cNvPr id="26" name="TextBox 25">
            <a:extLst>
              <a:ext uri="{FF2B5EF4-FFF2-40B4-BE49-F238E27FC236}">
                <a16:creationId xmlns:a16="http://schemas.microsoft.com/office/drawing/2014/main" id="{10B6B32E-1BE5-4081-8B40-55D74848BC41}"/>
              </a:ext>
            </a:extLst>
          </p:cNvPr>
          <p:cNvSpPr txBox="1"/>
          <p:nvPr>
            <p:custDataLst>
              <p:tags r:id="rId13"/>
            </p:custDataLst>
          </p:nvPr>
        </p:nvSpPr>
        <p:spPr>
          <a:xfrm>
            <a:off x="913648" y="4323216"/>
            <a:ext cx="4074415" cy="369332"/>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Your child forgets their homework</a:t>
            </a:r>
          </a:p>
        </p:txBody>
      </p:sp>
      <p:sp>
        <p:nvSpPr>
          <p:cNvPr id="27" name="TextBox 26">
            <a:extLst>
              <a:ext uri="{FF2B5EF4-FFF2-40B4-BE49-F238E27FC236}">
                <a16:creationId xmlns:a16="http://schemas.microsoft.com/office/drawing/2014/main" id="{B6C99901-8D7B-4BF9-900A-53B0167E4049}"/>
              </a:ext>
            </a:extLst>
          </p:cNvPr>
          <p:cNvSpPr txBox="1"/>
          <p:nvPr>
            <p:custDataLst>
              <p:tags r:id="rId14"/>
            </p:custDataLst>
          </p:nvPr>
        </p:nvSpPr>
        <p:spPr>
          <a:xfrm>
            <a:off x="4597756" y="4271243"/>
            <a:ext cx="3701146" cy="523220"/>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“Everyone forgets things sometimes. How can we plan together so it’s easier tomorrow?”</a:t>
            </a:r>
          </a:p>
        </p:txBody>
      </p:sp>
    </p:spTree>
    <p:extLst>
      <p:ext uri="{BB962C8B-B14F-4D97-AF65-F5344CB8AC3E}">
        <p14:creationId xmlns:p14="http://schemas.microsoft.com/office/powerpoint/2010/main" val="29401291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17"/>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236B6FB-2EAB-4641-BEB6-EDEF9FDB339C}"/>
              </a:ext>
            </a:extLst>
          </p:cNvPr>
          <p:cNvSpPr txBox="1"/>
          <p:nvPr>
            <p:custDataLst>
              <p:tags r:id="rId1"/>
            </p:custDataLst>
          </p:nvPr>
        </p:nvSpPr>
        <p:spPr>
          <a:xfrm>
            <a:off x="1635151" y="1603094"/>
            <a:ext cx="2102933" cy="523220"/>
          </a:xfrm>
          <a:prstGeom prst="rect">
            <a:avLst/>
          </a:prstGeom>
          <a:noFill/>
        </p:spPr>
        <p:txBody>
          <a:bodyPr wrap="square" rtlCol="0">
            <a:spAutoFit/>
          </a:bodyPr>
          <a:lstStyle/>
          <a:p>
            <a:r>
              <a:rPr lang="en-US" sz="2800" dirty="0">
                <a:latin typeface="APLPapaTroll" panose="02000603000000000000" pitchFamily="2" charset="0"/>
                <a:ea typeface="APLPapaTroll" panose="02000603000000000000" pitchFamily="2" charset="0"/>
              </a:rPr>
              <a:t>Situation</a:t>
            </a:r>
          </a:p>
        </p:txBody>
      </p:sp>
      <p:sp>
        <p:nvSpPr>
          <p:cNvPr id="12" name="TextBox 11">
            <a:extLst>
              <a:ext uri="{FF2B5EF4-FFF2-40B4-BE49-F238E27FC236}">
                <a16:creationId xmlns:a16="http://schemas.microsoft.com/office/drawing/2014/main" id="{7D1E4404-3C33-4742-B0E2-A08991B317B1}"/>
              </a:ext>
            </a:extLst>
          </p:cNvPr>
          <p:cNvSpPr txBox="1"/>
          <p:nvPr>
            <p:custDataLst>
              <p:tags r:id="rId2"/>
            </p:custDataLst>
          </p:nvPr>
        </p:nvSpPr>
        <p:spPr>
          <a:xfrm>
            <a:off x="4988064" y="1583220"/>
            <a:ext cx="3161452" cy="523220"/>
          </a:xfrm>
          <a:prstGeom prst="rect">
            <a:avLst/>
          </a:prstGeom>
          <a:noFill/>
        </p:spPr>
        <p:txBody>
          <a:bodyPr wrap="square" rtlCol="0">
            <a:spAutoFit/>
          </a:bodyPr>
          <a:lstStyle/>
          <a:p>
            <a:r>
              <a:rPr lang="en-US" sz="2800" dirty="0">
                <a:latin typeface="APLPapaTroll" panose="02000603000000000000" pitchFamily="2" charset="0"/>
                <a:ea typeface="APLPapaTroll" panose="02000603000000000000" pitchFamily="2" charset="0"/>
              </a:rPr>
              <a:t>Helpful Response</a:t>
            </a:r>
          </a:p>
        </p:txBody>
      </p:sp>
      <p:sp>
        <p:nvSpPr>
          <p:cNvPr id="13" name="TextBox 12">
            <a:extLst>
              <a:ext uri="{FF2B5EF4-FFF2-40B4-BE49-F238E27FC236}">
                <a16:creationId xmlns:a16="http://schemas.microsoft.com/office/drawing/2014/main" id="{BBAFFBE5-2474-4675-AE9B-3D671D6D11D4}"/>
              </a:ext>
            </a:extLst>
          </p:cNvPr>
          <p:cNvSpPr txBox="1"/>
          <p:nvPr>
            <p:custDataLst>
              <p:tags r:id="rId3"/>
            </p:custDataLst>
          </p:nvPr>
        </p:nvSpPr>
        <p:spPr>
          <a:xfrm>
            <a:off x="865926" y="2129516"/>
            <a:ext cx="3267294"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doesn’t want to attend practice or club</a:t>
            </a:r>
          </a:p>
        </p:txBody>
      </p:sp>
      <p:sp>
        <p:nvSpPr>
          <p:cNvPr id="14" name="TextBox 13">
            <a:extLst>
              <a:ext uri="{FF2B5EF4-FFF2-40B4-BE49-F238E27FC236}">
                <a16:creationId xmlns:a16="http://schemas.microsoft.com/office/drawing/2014/main" id="{EC0B29DC-5F98-403A-9C07-4AE88C0E0495}"/>
              </a:ext>
            </a:extLst>
          </p:cNvPr>
          <p:cNvSpPr txBox="1"/>
          <p:nvPr>
            <p:custDataLst>
              <p:tags r:id="rId4"/>
            </p:custDataLst>
          </p:nvPr>
        </p:nvSpPr>
        <p:spPr>
          <a:xfrm>
            <a:off x="855581" y="2963222"/>
            <a:ext cx="355912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argues with a sibling</a:t>
            </a:r>
          </a:p>
        </p:txBody>
      </p:sp>
      <p:sp>
        <p:nvSpPr>
          <p:cNvPr id="15" name="TextBox 14">
            <a:extLst>
              <a:ext uri="{FF2B5EF4-FFF2-40B4-BE49-F238E27FC236}">
                <a16:creationId xmlns:a16="http://schemas.microsoft.com/office/drawing/2014/main" id="{5C1DE4C1-E612-4BCC-8337-02F23E8A2266}"/>
              </a:ext>
            </a:extLst>
          </p:cNvPr>
          <p:cNvSpPr txBox="1"/>
          <p:nvPr>
            <p:custDataLst>
              <p:tags r:id="rId5"/>
            </p:custDataLst>
          </p:nvPr>
        </p:nvSpPr>
        <p:spPr>
          <a:xfrm>
            <a:off x="4590392" y="2157931"/>
            <a:ext cx="365944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“Sounds like you’re not feeling up for it today. Can you tell me what’s going on?”</a:t>
            </a:r>
          </a:p>
        </p:txBody>
      </p:sp>
      <p:sp>
        <p:nvSpPr>
          <p:cNvPr id="16" name="TextBox 15">
            <a:extLst>
              <a:ext uri="{FF2B5EF4-FFF2-40B4-BE49-F238E27FC236}">
                <a16:creationId xmlns:a16="http://schemas.microsoft.com/office/drawing/2014/main" id="{4A7F5F63-B11C-470C-92BE-F18FEB84BE96}"/>
              </a:ext>
            </a:extLst>
          </p:cNvPr>
          <p:cNvSpPr txBox="1"/>
          <p:nvPr>
            <p:custDataLst>
              <p:tags r:id="rId6"/>
            </p:custDataLst>
          </p:nvPr>
        </p:nvSpPr>
        <p:spPr>
          <a:xfrm>
            <a:off x="4609488" y="2856900"/>
            <a:ext cx="365944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“You both sound upset. Let’s pause and try to listen to each other’s side calmly.”</a:t>
            </a:r>
          </a:p>
        </p:txBody>
      </p:sp>
      <p:sp>
        <p:nvSpPr>
          <p:cNvPr id="20" name="TextBox 19">
            <a:extLst>
              <a:ext uri="{FF2B5EF4-FFF2-40B4-BE49-F238E27FC236}">
                <a16:creationId xmlns:a16="http://schemas.microsoft.com/office/drawing/2014/main" id="{DA5884A6-A54D-4A1F-B6B6-86F2B3C32C66}"/>
              </a:ext>
            </a:extLst>
          </p:cNvPr>
          <p:cNvSpPr txBox="1"/>
          <p:nvPr>
            <p:custDataLst>
              <p:tags r:id="rId7"/>
            </p:custDataLst>
          </p:nvPr>
        </p:nvSpPr>
        <p:spPr>
          <a:xfrm>
            <a:off x="4571999" y="3501506"/>
            <a:ext cx="379950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“That was a tough situation. What do you think you could try differently next time?”</a:t>
            </a:r>
          </a:p>
        </p:txBody>
      </p:sp>
      <p:sp>
        <p:nvSpPr>
          <p:cNvPr id="21" name="TextBox 20">
            <a:extLst>
              <a:ext uri="{FF2B5EF4-FFF2-40B4-BE49-F238E27FC236}">
                <a16:creationId xmlns:a16="http://schemas.microsoft.com/office/drawing/2014/main" id="{791D8602-62BF-4DB8-8454-6C3E7E1D8A1E}"/>
              </a:ext>
            </a:extLst>
          </p:cNvPr>
          <p:cNvSpPr txBox="1"/>
          <p:nvPr>
            <p:custDataLst>
              <p:tags r:id="rId8"/>
            </p:custDataLst>
          </p:nvPr>
        </p:nvSpPr>
        <p:spPr>
          <a:xfrm>
            <a:off x="4567787" y="5533197"/>
            <a:ext cx="3701146" cy="738664"/>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“It sounds like there might be a lot on your mind. Want to tell me what’s really bothering you?”</a:t>
            </a:r>
          </a:p>
        </p:txBody>
      </p:sp>
      <p:sp>
        <p:nvSpPr>
          <p:cNvPr id="22" name="TextBox 21">
            <a:extLst>
              <a:ext uri="{FF2B5EF4-FFF2-40B4-BE49-F238E27FC236}">
                <a16:creationId xmlns:a16="http://schemas.microsoft.com/office/drawing/2014/main" id="{9DD667B9-C3E8-4B90-BECA-1AAE792B8475}"/>
              </a:ext>
            </a:extLst>
          </p:cNvPr>
          <p:cNvSpPr txBox="1"/>
          <p:nvPr>
            <p:custDataLst>
              <p:tags r:id="rId9"/>
            </p:custDataLst>
          </p:nvPr>
        </p:nvSpPr>
        <p:spPr>
          <a:xfrm>
            <a:off x="4563056" y="4883977"/>
            <a:ext cx="3695532" cy="738664"/>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“I get that you like your screen time. Let’s make sure it fits with homework, sleep, and other fun things too.”</a:t>
            </a:r>
          </a:p>
        </p:txBody>
      </p:sp>
      <p:sp>
        <p:nvSpPr>
          <p:cNvPr id="23" name="TextBox 22">
            <a:extLst>
              <a:ext uri="{FF2B5EF4-FFF2-40B4-BE49-F238E27FC236}">
                <a16:creationId xmlns:a16="http://schemas.microsoft.com/office/drawing/2014/main" id="{A75DD994-B4A9-4387-9D34-E95F3E68A382}"/>
              </a:ext>
            </a:extLst>
          </p:cNvPr>
          <p:cNvSpPr txBox="1"/>
          <p:nvPr>
            <p:custDataLst>
              <p:tags r:id="rId10"/>
            </p:custDataLst>
          </p:nvPr>
        </p:nvSpPr>
        <p:spPr>
          <a:xfrm>
            <a:off x="874677" y="3512143"/>
            <a:ext cx="3559125"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makes a poor choice at school</a:t>
            </a:r>
          </a:p>
        </p:txBody>
      </p:sp>
      <p:sp>
        <p:nvSpPr>
          <p:cNvPr id="24" name="TextBox 23">
            <a:extLst>
              <a:ext uri="{FF2B5EF4-FFF2-40B4-BE49-F238E27FC236}">
                <a16:creationId xmlns:a16="http://schemas.microsoft.com/office/drawing/2014/main" id="{640D54ED-0286-4A02-846E-358A793CACC0}"/>
              </a:ext>
            </a:extLst>
          </p:cNvPr>
          <p:cNvSpPr txBox="1"/>
          <p:nvPr>
            <p:custDataLst>
              <p:tags r:id="rId11"/>
            </p:custDataLst>
          </p:nvPr>
        </p:nvSpPr>
        <p:spPr>
          <a:xfrm>
            <a:off x="894163" y="5538003"/>
            <a:ext cx="3701146"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is upset over something small</a:t>
            </a:r>
          </a:p>
        </p:txBody>
      </p:sp>
      <p:sp>
        <p:nvSpPr>
          <p:cNvPr id="25" name="TextBox 24">
            <a:extLst>
              <a:ext uri="{FF2B5EF4-FFF2-40B4-BE49-F238E27FC236}">
                <a16:creationId xmlns:a16="http://schemas.microsoft.com/office/drawing/2014/main" id="{0385D287-5802-473B-8906-D13481BF64E9}"/>
              </a:ext>
            </a:extLst>
          </p:cNvPr>
          <p:cNvSpPr txBox="1"/>
          <p:nvPr>
            <p:custDataLst>
              <p:tags r:id="rId12"/>
            </p:custDataLst>
          </p:nvPr>
        </p:nvSpPr>
        <p:spPr>
          <a:xfrm>
            <a:off x="871114" y="4837150"/>
            <a:ext cx="3559125"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spends too much time on screens</a:t>
            </a:r>
          </a:p>
        </p:txBody>
      </p:sp>
      <p:sp>
        <p:nvSpPr>
          <p:cNvPr id="26" name="TextBox 25">
            <a:extLst>
              <a:ext uri="{FF2B5EF4-FFF2-40B4-BE49-F238E27FC236}">
                <a16:creationId xmlns:a16="http://schemas.microsoft.com/office/drawing/2014/main" id="{10B6B32E-1BE5-4081-8B40-55D74848BC41}"/>
              </a:ext>
            </a:extLst>
          </p:cNvPr>
          <p:cNvSpPr txBox="1"/>
          <p:nvPr>
            <p:custDataLst>
              <p:tags r:id="rId13"/>
            </p:custDataLst>
          </p:nvPr>
        </p:nvSpPr>
        <p:spPr>
          <a:xfrm>
            <a:off x="884298" y="4177381"/>
            <a:ext cx="3695532" cy="646331"/>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Your child says, ‘You don’t understand me!’</a:t>
            </a:r>
          </a:p>
        </p:txBody>
      </p:sp>
      <p:sp>
        <p:nvSpPr>
          <p:cNvPr id="27" name="TextBox 26">
            <a:extLst>
              <a:ext uri="{FF2B5EF4-FFF2-40B4-BE49-F238E27FC236}">
                <a16:creationId xmlns:a16="http://schemas.microsoft.com/office/drawing/2014/main" id="{B6C99901-8D7B-4BF9-900A-53B0167E4049}"/>
              </a:ext>
            </a:extLst>
          </p:cNvPr>
          <p:cNvSpPr txBox="1"/>
          <p:nvPr>
            <p:custDataLst>
              <p:tags r:id="rId14"/>
            </p:custDataLst>
          </p:nvPr>
        </p:nvSpPr>
        <p:spPr>
          <a:xfrm>
            <a:off x="4597756" y="4271243"/>
            <a:ext cx="3799504" cy="553998"/>
          </a:xfrm>
          <a:prstGeom prst="rect">
            <a:avLst/>
          </a:prstGeom>
          <a:noFill/>
        </p:spPr>
        <p:txBody>
          <a:bodyPr wrap="square" rtlCol="0">
            <a:spAutoFit/>
          </a:bodyPr>
          <a:lstStyle/>
          <a:p>
            <a:r>
              <a:rPr lang="en-US" sz="1500" dirty="0">
                <a:latin typeface="APLPapaTroll" panose="02000603000000000000" pitchFamily="2" charset="0"/>
                <a:ea typeface="APLPapaTroll" panose="02000603000000000000" pitchFamily="2" charset="0"/>
              </a:rPr>
              <a:t>“You’re right — I might not understand everything. Help me see it from your side.”</a:t>
            </a:r>
          </a:p>
        </p:txBody>
      </p:sp>
    </p:spTree>
    <p:extLst>
      <p:ext uri="{BB962C8B-B14F-4D97-AF65-F5344CB8AC3E}">
        <p14:creationId xmlns:p14="http://schemas.microsoft.com/office/powerpoint/2010/main" val="560488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746E74CC-4646-402E-B046-89E3631C8AD2}"/>
              </a:ext>
            </a:extLst>
          </p:cNvPr>
          <p:cNvSpPr txBox="1"/>
          <p:nvPr>
            <p:custDataLst>
              <p:tags r:id="rId1"/>
            </p:custDataLst>
          </p:nvPr>
        </p:nvSpPr>
        <p:spPr>
          <a:xfrm>
            <a:off x="274507" y="1169801"/>
            <a:ext cx="8900720" cy="5632311"/>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Persistent sadness, anxiety, or withdrawal for 2+ weeks.</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Self-harm, talk of death, or substance use.</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Decline in functioning at school or home.</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Trust your instincts — early help is most effective.</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Resources: School counselor or psychologist. Pediatrician </a:t>
            </a:r>
          </a:p>
          <a:p>
            <a:r>
              <a:rPr lang="en-US" sz="2400" dirty="0">
                <a:latin typeface="APLPapaTroll" panose="02000603000000000000" pitchFamily="2" charset="0"/>
                <a:ea typeface="APLPapaTroll" panose="02000603000000000000" pitchFamily="2" charset="0"/>
              </a:rPr>
              <a:t>   or mental health professional.</a:t>
            </a:r>
          </a:p>
          <a:p>
            <a:pPr marL="285750" indent="-285750">
              <a:buFont typeface="Arial" panose="020B0604020202020204" pitchFamily="34" charset="0"/>
              <a:buChar char="•"/>
            </a:pPr>
            <a:r>
              <a:rPr lang="en-US" sz="2400" dirty="0">
                <a:highlight>
                  <a:srgbClr val="B5D5E0"/>
                </a:highlight>
                <a:latin typeface="APLPapaTroll" panose="02000603000000000000" pitchFamily="2" charset="0"/>
                <a:ea typeface="APLPapaTroll" panose="02000603000000000000" pitchFamily="2" charset="0"/>
              </a:rPr>
              <a:t>For immediate danger, call 911. </a:t>
            </a:r>
          </a:p>
          <a:p>
            <a:pPr marL="285750" indent="-285750">
              <a:buFont typeface="Arial" panose="020B0604020202020204" pitchFamily="34" charset="0"/>
              <a:buChar char="•"/>
            </a:pPr>
            <a:r>
              <a:rPr lang="en-US" sz="2400" dirty="0">
                <a:highlight>
                  <a:srgbClr val="B5D5E0"/>
                </a:highlight>
                <a:latin typeface="APLPapaTroll" panose="02000603000000000000" pitchFamily="2" charset="0"/>
                <a:ea typeface="APLPapaTroll" panose="02000603000000000000" pitchFamily="2" charset="0"/>
              </a:rPr>
              <a:t>Call or text 988 </a:t>
            </a:r>
            <a:r>
              <a:rPr lang="en-US" sz="2400" dirty="0">
                <a:latin typeface="APLPapaTroll" panose="02000603000000000000" pitchFamily="2" charset="0"/>
                <a:ea typeface="APLPapaTroll" panose="02000603000000000000" pitchFamily="2" charset="0"/>
              </a:rPr>
              <a:t>for the Suicide &amp; Crisis </a:t>
            </a:r>
          </a:p>
          <a:p>
            <a:r>
              <a:rPr lang="en-US" sz="2400" dirty="0">
                <a:latin typeface="APLPapaTroll" panose="02000603000000000000" pitchFamily="2" charset="0"/>
                <a:ea typeface="APLPapaTroll" panose="02000603000000000000" pitchFamily="2" charset="0"/>
              </a:rPr>
              <a:t>   Lifeline for 24/7 free and confidential support</a:t>
            </a:r>
          </a:p>
          <a:p>
            <a:pPr marL="285750" indent="-285750">
              <a:buFont typeface="Arial" panose="020B0604020202020204" pitchFamily="34" charset="0"/>
              <a:buChar char="•"/>
            </a:pPr>
            <a:r>
              <a:rPr lang="en-US" sz="2400" dirty="0">
                <a:highlight>
                  <a:srgbClr val="B5D5E0"/>
                </a:highlight>
                <a:latin typeface="APLPapaTroll" panose="02000603000000000000" pitchFamily="2" charset="0"/>
                <a:ea typeface="APLPapaTroll" panose="02000603000000000000" pitchFamily="2" charset="0"/>
              </a:rPr>
              <a:t>Crisis Text Line: HELLO to 741741 </a:t>
            </a:r>
          </a:p>
          <a:p>
            <a:r>
              <a:rPr lang="en-US" sz="2400" dirty="0">
                <a:latin typeface="APLPapaTroll" panose="02000603000000000000" pitchFamily="2" charset="0"/>
                <a:ea typeface="APLPapaTroll" panose="02000603000000000000" pitchFamily="2" charset="0"/>
              </a:rPr>
              <a:t>   Suicide &amp; Crisis Lifeline.</a:t>
            </a:r>
          </a:p>
          <a:p>
            <a:pPr marL="342900" indent="-34290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National Alliance on Mental Illness </a:t>
            </a:r>
          </a:p>
          <a:p>
            <a:r>
              <a:rPr lang="en-US" sz="2400" dirty="0">
                <a:latin typeface="APLPapaTroll" panose="02000603000000000000" pitchFamily="2" charset="0"/>
                <a:ea typeface="APLPapaTroll" panose="02000603000000000000" pitchFamily="2" charset="0"/>
              </a:rPr>
              <a:t>    (NAMI): nami.org</a:t>
            </a:r>
          </a:p>
          <a:p>
            <a:pPr marL="342900" indent="-34290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Mental Health America: </a:t>
            </a:r>
          </a:p>
          <a:p>
            <a:r>
              <a:rPr lang="en-US" sz="2400" dirty="0">
                <a:latin typeface="APLPapaTroll" panose="02000603000000000000" pitchFamily="2" charset="0"/>
                <a:ea typeface="APLPapaTroll" panose="02000603000000000000" pitchFamily="2" charset="0"/>
              </a:rPr>
              <a:t>    mhanational.org</a:t>
            </a:r>
          </a:p>
        </p:txBody>
      </p:sp>
      <p:sp>
        <p:nvSpPr>
          <p:cNvPr id="15" name="TextBox 14">
            <a:extLst>
              <a:ext uri="{FF2B5EF4-FFF2-40B4-BE49-F238E27FC236}">
                <a16:creationId xmlns:a16="http://schemas.microsoft.com/office/drawing/2014/main" id="{B177A4B9-12A5-4A9B-99F0-40A7CFECEFED}"/>
              </a:ext>
            </a:extLst>
          </p:cNvPr>
          <p:cNvSpPr txBox="1"/>
          <p:nvPr>
            <p:custDataLst>
              <p:tags r:id="rId2"/>
            </p:custDataLst>
          </p:nvPr>
        </p:nvSpPr>
        <p:spPr>
          <a:xfrm>
            <a:off x="274507" y="145535"/>
            <a:ext cx="8777215" cy="1015663"/>
          </a:xfrm>
          <a:prstGeom prst="rect">
            <a:avLst/>
          </a:prstGeom>
          <a:noFill/>
        </p:spPr>
        <p:txBody>
          <a:bodyPr wrap="square" rtlCol="0">
            <a:spAutoFit/>
          </a:bodyPr>
          <a:lstStyle/>
          <a:p>
            <a:r>
              <a:rPr lang="en-US" sz="6000" dirty="0">
                <a:highlight>
                  <a:srgbClr val="B5D5E0"/>
                </a:highlight>
                <a:latin typeface="Cosmic Dust" pitchFamily="50" charset="0"/>
                <a:ea typeface="KASunshine" panose="02000603000000000000" pitchFamily="2" charset="0"/>
              </a:rPr>
              <a:t>When to Seek Professional Help</a:t>
            </a:r>
          </a:p>
        </p:txBody>
      </p:sp>
    </p:spTree>
    <p:extLst>
      <p:ext uri="{BB962C8B-B14F-4D97-AF65-F5344CB8AC3E}">
        <p14:creationId xmlns:p14="http://schemas.microsoft.com/office/powerpoint/2010/main" val="38350106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899899" y="1843683"/>
            <a:ext cx="7261987" cy="3970318"/>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Connection is more powerful than correction.</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Notice changes early and act with empathy.</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Kids don’t need perfect parents — they need present ones.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Listen first, connect second, teach third.</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Your calm presence builds lifelong resilience.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You don’t have to do it alone — reach out for support.</a:t>
            </a:r>
          </a:p>
          <a:p>
            <a:endParaRPr lang="en-US" sz="2800" dirty="0">
              <a:latin typeface="APLPapaTroll" panose="02000603000000000000" pitchFamily="2" charset="0"/>
              <a:ea typeface="APLPapaTroll" panose="02000603000000000000" pitchFamily="2" charset="0"/>
            </a:endParaRP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899899" y="724047"/>
            <a:ext cx="8356895" cy="1015663"/>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Key Takeaways for Parents</a:t>
            </a:r>
          </a:p>
        </p:txBody>
      </p:sp>
    </p:spTree>
    <p:extLst>
      <p:ext uri="{BB962C8B-B14F-4D97-AF65-F5344CB8AC3E}">
        <p14:creationId xmlns:p14="http://schemas.microsoft.com/office/powerpoint/2010/main" val="1769471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5082C76-DABC-4281-B6BA-6C0B3626D88E}"/>
              </a:ext>
            </a:extLst>
          </p:cNvPr>
          <p:cNvSpPr txBox="1"/>
          <p:nvPr>
            <p:custDataLst>
              <p:tags r:id="rId1"/>
            </p:custDataLst>
          </p:nvPr>
        </p:nvSpPr>
        <p:spPr>
          <a:xfrm>
            <a:off x="431042" y="1503700"/>
            <a:ext cx="8232898"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Major emotional, social, and physical changes occur during this stage.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Academic and peer pressures increase.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Early intervention builds resilience and prevents long-term struggles.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Students thrive when they feel safe, supported, and understood.</a:t>
            </a:r>
          </a:p>
        </p:txBody>
      </p:sp>
      <p:sp>
        <p:nvSpPr>
          <p:cNvPr id="9" name="TextBox 8">
            <a:extLst>
              <a:ext uri="{FF2B5EF4-FFF2-40B4-BE49-F238E27FC236}">
                <a16:creationId xmlns:a16="http://schemas.microsoft.com/office/drawing/2014/main" id="{58AB39C1-A6A0-4F87-998E-FAD28F3BE342}"/>
              </a:ext>
            </a:extLst>
          </p:cNvPr>
          <p:cNvSpPr txBox="1"/>
          <p:nvPr>
            <p:custDataLst>
              <p:tags r:id="rId2"/>
            </p:custDataLst>
          </p:nvPr>
        </p:nvSpPr>
        <p:spPr>
          <a:xfrm>
            <a:off x="151002" y="857369"/>
            <a:ext cx="8900720" cy="707886"/>
          </a:xfrm>
          <a:prstGeom prst="rect">
            <a:avLst/>
          </a:prstGeom>
          <a:noFill/>
        </p:spPr>
        <p:txBody>
          <a:bodyPr wrap="square" rtlCol="0">
            <a:spAutoFit/>
          </a:bodyPr>
          <a:lstStyle/>
          <a:p>
            <a:r>
              <a:rPr lang="en-US" sz="4000" dirty="0">
                <a:highlight>
                  <a:srgbClr val="F9E5B3"/>
                </a:highlight>
                <a:latin typeface="Cosmic Dust" pitchFamily="50" charset="0"/>
                <a:ea typeface="KASunshine" panose="02000603000000000000" pitchFamily="2" charset="0"/>
              </a:rPr>
              <a:t>Why Mental Health Matters in Middle School</a:t>
            </a:r>
          </a:p>
        </p:txBody>
      </p:sp>
      <p:sp>
        <p:nvSpPr>
          <p:cNvPr id="10" name="TextBox 9">
            <a:extLst>
              <a:ext uri="{FF2B5EF4-FFF2-40B4-BE49-F238E27FC236}">
                <a16:creationId xmlns:a16="http://schemas.microsoft.com/office/drawing/2014/main" id="{E81611EB-961F-4156-902D-DA26CDB2232A}"/>
              </a:ext>
            </a:extLst>
          </p:cNvPr>
          <p:cNvSpPr txBox="1"/>
          <p:nvPr>
            <p:custDataLst>
              <p:tags r:id="rId3"/>
            </p:custDataLst>
          </p:nvPr>
        </p:nvSpPr>
        <p:spPr>
          <a:xfrm>
            <a:off x="4709445" y="47012"/>
            <a:ext cx="4272323" cy="923330"/>
          </a:xfrm>
          <a:prstGeom prst="rect">
            <a:avLst/>
          </a:prstGeom>
          <a:noFill/>
        </p:spPr>
        <p:txBody>
          <a:bodyPr wrap="none" rtlCol="0">
            <a:spAutoFit/>
          </a:bodyPr>
          <a:lstStyle/>
          <a:p>
            <a:r>
              <a:rPr lang="en-US" sz="5400" dirty="0">
                <a:latin typeface="Cosmic Dust" pitchFamily="50" charset="0"/>
                <a:ea typeface="KASunshine" panose="02000603000000000000" pitchFamily="2" charset="0"/>
              </a:rPr>
              <a:t>Parent Workshop</a:t>
            </a:r>
          </a:p>
        </p:txBody>
      </p:sp>
    </p:spTree>
    <p:extLst>
      <p:ext uri="{BB962C8B-B14F-4D97-AF65-F5344CB8AC3E}">
        <p14:creationId xmlns:p14="http://schemas.microsoft.com/office/powerpoint/2010/main" val="2645658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66891" y="2241827"/>
            <a:ext cx="7261987"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What challenges have you noticed at home or school?</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What strategies have worked for your family?</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What resources do you wish schools provided more of?</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950628" y="514529"/>
            <a:ext cx="8356895" cy="1446550"/>
          </a:xfrm>
          <a:prstGeom prst="rect">
            <a:avLst/>
          </a:prstGeom>
          <a:noFill/>
        </p:spPr>
        <p:txBody>
          <a:bodyPr wrap="square" rtlCol="0">
            <a:spAutoFit/>
          </a:bodyPr>
          <a:lstStyle/>
          <a:p>
            <a:r>
              <a:rPr lang="en-US" sz="8800" dirty="0">
                <a:latin typeface="Cosmic Dust" pitchFamily="50" charset="0"/>
                <a:ea typeface="KASunshine" panose="02000603000000000000" pitchFamily="2" charset="0"/>
              </a:rPr>
              <a:t>Discussion</a:t>
            </a:r>
          </a:p>
        </p:txBody>
      </p:sp>
    </p:spTree>
    <p:extLst>
      <p:ext uri="{BB962C8B-B14F-4D97-AF65-F5344CB8AC3E}">
        <p14:creationId xmlns:p14="http://schemas.microsoft.com/office/powerpoint/2010/main" val="1925685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66891" y="1985444"/>
            <a:ext cx="7261987" cy="3970318"/>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Thank you for partnering to support your child’s well-being!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Contact your school counselor anytime.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Follow up with local or online mental health resources.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Use the Family Mental Health Check-in and Family Connection Activities provided.</a:t>
            </a:r>
          </a:p>
          <a:p>
            <a:pPr marL="285750" indent="-285750">
              <a:buFont typeface="Arial" panose="020B0604020202020204" pitchFamily="34" charset="0"/>
              <a:buChar char="•"/>
            </a:pPr>
            <a:endParaRPr lang="en-US" sz="28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Remember: Mental health is health.</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766891" y="390088"/>
            <a:ext cx="8356895" cy="1446550"/>
          </a:xfrm>
          <a:prstGeom prst="rect">
            <a:avLst/>
          </a:prstGeom>
          <a:noFill/>
        </p:spPr>
        <p:txBody>
          <a:bodyPr wrap="square" rtlCol="0">
            <a:spAutoFit/>
          </a:bodyPr>
          <a:lstStyle/>
          <a:p>
            <a:r>
              <a:rPr lang="en-US" sz="8800" dirty="0">
                <a:latin typeface="Cosmic Dust" pitchFamily="50" charset="0"/>
                <a:ea typeface="KASunshine" panose="02000603000000000000" pitchFamily="2" charset="0"/>
              </a:rPr>
              <a:t>Closing &amp; Resources</a:t>
            </a:r>
          </a:p>
        </p:txBody>
      </p:sp>
    </p:spTree>
    <p:extLst>
      <p:ext uri="{BB962C8B-B14F-4D97-AF65-F5344CB8AC3E}">
        <p14:creationId xmlns:p14="http://schemas.microsoft.com/office/powerpoint/2010/main" val="957955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92765" y="2088131"/>
            <a:ext cx="7831825" cy="4401205"/>
          </a:xfrm>
          <a:prstGeom prst="rect">
            <a:avLst/>
          </a:prstGeom>
          <a:noFill/>
        </p:spPr>
        <p:txBody>
          <a:bodyPr wrap="square" rtlCol="0">
            <a:spAutoFit/>
          </a:bodyPr>
          <a:lstStyle/>
          <a:p>
            <a:pPr marL="285750" indent="-285750">
              <a:buFont typeface="Arial" panose="020B0604020202020204" pitchFamily="34" charset="0"/>
              <a:buChar char="•"/>
            </a:pPr>
            <a:r>
              <a:rPr lang="en-US" sz="2800" dirty="0">
                <a:highlight>
                  <a:srgbClr val="B5D5E0"/>
                </a:highlight>
                <a:latin typeface="APLPapaTroll" panose="02000603000000000000" pitchFamily="2" charset="0"/>
                <a:ea typeface="APLPapaTroll" panose="02000603000000000000" pitchFamily="2" charset="0"/>
              </a:rPr>
              <a:t>Anxiety: </a:t>
            </a:r>
            <a:r>
              <a:rPr lang="en-US" sz="2800" dirty="0">
                <a:latin typeface="APLPapaTroll" panose="02000603000000000000" pitchFamily="2" charset="0"/>
                <a:ea typeface="APLPapaTroll" panose="02000603000000000000" pitchFamily="2" charset="0"/>
              </a:rPr>
              <a:t>Test worries, social fears, or overthinking.</a:t>
            </a:r>
          </a:p>
          <a:p>
            <a:pPr marL="285750" indent="-285750">
              <a:buFont typeface="Arial" panose="020B0604020202020204" pitchFamily="34" charset="0"/>
              <a:buChar char="•"/>
            </a:pPr>
            <a:r>
              <a:rPr lang="en-US" sz="2800" dirty="0">
                <a:highlight>
                  <a:srgbClr val="F5B9AF"/>
                </a:highlight>
                <a:latin typeface="APLPapaTroll" panose="02000603000000000000" pitchFamily="2" charset="0"/>
                <a:ea typeface="APLPapaTroll" panose="02000603000000000000" pitchFamily="2" charset="0"/>
              </a:rPr>
              <a:t>Depression: </a:t>
            </a:r>
            <a:r>
              <a:rPr lang="en-US" sz="2800" dirty="0">
                <a:latin typeface="APLPapaTroll" panose="02000603000000000000" pitchFamily="2" charset="0"/>
                <a:ea typeface="APLPapaTroll" panose="02000603000000000000" pitchFamily="2" charset="0"/>
              </a:rPr>
              <a:t>Persistent sadness, withdrawal, or loss of interest.</a:t>
            </a:r>
          </a:p>
          <a:p>
            <a:pPr marL="285750" indent="-285750">
              <a:buFont typeface="Arial" panose="020B0604020202020204" pitchFamily="34" charset="0"/>
              <a:buChar char="•"/>
            </a:pPr>
            <a:r>
              <a:rPr lang="en-US" sz="2800" dirty="0">
                <a:highlight>
                  <a:srgbClr val="F9E5B3"/>
                </a:highlight>
                <a:latin typeface="APLPapaTroll" panose="02000603000000000000" pitchFamily="2" charset="0"/>
                <a:ea typeface="APLPapaTroll" panose="02000603000000000000" pitchFamily="2" charset="0"/>
              </a:rPr>
              <a:t>Low Self-Esteem: </a:t>
            </a:r>
            <a:r>
              <a:rPr lang="en-US" sz="2800" dirty="0">
                <a:latin typeface="APLPapaTroll" panose="02000603000000000000" pitchFamily="2" charset="0"/>
                <a:ea typeface="APLPapaTroll" panose="02000603000000000000" pitchFamily="2" charset="0"/>
              </a:rPr>
              <a:t>Comparing themselves to peers or social media.</a:t>
            </a:r>
          </a:p>
          <a:p>
            <a:pPr marL="285750" indent="-285750">
              <a:buFont typeface="Arial" panose="020B0604020202020204" pitchFamily="34" charset="0"/>
              <a:buChar char="•"/>
            </a:pPr>
            <a:r>
              <a:rPr lang="en-US" sz="2800" dirty="0">
                <a:highlight>
                  <a:srgbClr val="E1E8BE"/>
                </a:highlight>
                <a:latin typeface="APLPapaTroll" panose="02000603000000000000" pitchFamily="2" charset="0"/>
                <a:ea typeface="APLPapaTroll" panose="02000603000000000000" pitchFamily="2" charset="0"/>
              </a:rPr>
              <a:t>Stress: </a:t>
            </a:r>
            <a:r>
              <a:rPr lang="en-US" sz="2800" dirty="0">
                <a:latin typeface="APLPapaTroll" panose="02000603000000000000" pitchFamily="2" charset="0"/>
                <a:ea typeface="APLPapaTroll" panose="02000603000000000000" pitchFamily="2" charset="0"/>
              </a:rPr>
              <a:t>Balancing academics, sports, and friendships.</a:t>
            </a:r>
          </a:p>
          <a:p>
            <a:pPr marL="285750" indent="-285750">
              <a:buFont typeface="Arial" panose="020B0604020202020204" pitchFamily="34" charset="0"/>
              <a:buChar char="•"/>
            </a:pPr>
            <a:r>
              <a:rPr lang="en-US" sz="2800" dirty="0">
                <a:highlight>
                  <a:srgbClr val="F1D6C4"/>
                </a:highlight>
                <a:latin typeface="APLPapaTroll" panose="02000603000000000000" pitchFamily="2" charset="0"/>
                <a:ea typeface="APLPapaTroll" panose="02000603000000000000" pitchFamily="2" charset="0"/>
              </a:rPr>
              <a:t>Peer Pressure: </a:t>
            </a:r>
            <a:r>
              <a:rPr lang="en-US" sz="2800" dirty="0">
                <a:latin typeface="APLPapaTroll" panose="02000603000000000000" pitchFamily="2" charset="0"/>
                <a:ea typeface="APLPapaTroll" panose="02000603000000000000" pitchFamily="2" charset="0"/>
              </a:rPr>
              <a:t>Trying to fit in or make risky choices.</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2949983" y="1285423"/>
            <a:ext cx="8356895" cy="830997"/>
          </a:xfrm>
          <a:prstGeom prst="rect">
            <a:avLst/>
          </a:prstGeom>
          <a:noFill/>
        </p:spPr>
        <p:txBody>
          <a:bodyPr wrap="square" rtlCol="0">
            <a:spAutoFit/>
          </a:bodyPr>
          <a:lstStyle/>
          <a:p>
            <a:r>
              <a:rPr lang="en-US" sz="4800" dirty="0">
                <a:latin typeface="Cosmic Dust" pitchFamily="50" charset="0"/>
                <a:ea typeface="KASunshine" panose="02000603000000000000" pitchFamily="2" charset="0"/>
              </a:rPr>
              <a:t>Challenges in Adolescence</a:t>
            </a:r>
          </a:p>
        </p:txBody>
      </p:sp>
      <p:sp>
        <p:nvSpPr>
          <p:cNvPr id="35" name="TextBox 34">
            <a:extLst>
              <a:ext uri="{FF2B5EF4-FFF2-40B4-BE49-F238E27FC236}">
                <a16:creationId xmlns:a16="http://schemas.microsoft.com/office/drawing/2014/main" id="{7D728C61-E157-4618-8996-06EB801FED9E}"/>
              </a:ext>
            </a:extLst>
          </p:cNvPr>
          <p:cNvSpPr txBox="1"/>
          <p:nvPr>
            <p:custDataLst>
              <p:tags r:id="rId3"/>
            </p:custDataLst>
          </p:nvPr>
        </p:nvSpPr>
        <p:spPr>
          <a:xfrm>
            <a:off x="678137" y="596484"/>
            <a:ext cx="1994052" cy="830997"/>
          </a:xfrm>
          <a:prstGeom prst="rect">
            <a:avLst/>
          </a:prstGeom>
          <a:noFill/>
        </p:spPr>
        <p:txBody>
          <a:bodyPr wrap="square" rtlCol="0">
            <a:spAutoFit/>
          </a:bodyPr>
          <a:lstStyle/>
          <a:p>
            <a:r>
              <a:rPr lang="en-US" sz="4800" dirty="0">
                <a:latin typeface="Cosmic Dust" pitchFamily="50" charset="0"/>
                <a:ea typeface="KASunshine" panose="02000603000000000000" pitchFamily="2" charset="0"/>
              </a:rPr>
              <a:t>Common</a:t>
            </a:r>
          </a:p>
        </p:txBody>
      </p:sp>
    </p:spTree>
    <p:extLst>
      <p:ext uri="{BB962C8B-B14F-4D97-AF65-F5344CB8AC3E}">
        <p14:creationId xmlns:p14="http://schemas.microsoft.com/office/powerpoint/2010/main" val="3700849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66891" y="2334068"/>
            <a:ext cx="7831825"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Middle school brings higher expectations and more homework.</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Students may worry about grades or disappointing adults.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Encourage effort over perfection and celebrate persistence.</a:t>
            </a:r>
          </a:p>
        </p:txBody>
      </p:sp>
      <p:sp>
        <p:nvSpPr>
          <p:cNvPr id="35" name="TextBox 34">
            <a:extLst>
              <a:ext uri="{FF2B5EF4-FFF2-40B4-BE49-F238E27FC236}">
                <a16:creationId xmlns:a16="http://schemas.microsoft.com/office/drawing/2014/main" id="{7D728C61-E157-4618-8996-06EB801FED9E}"/>
              </a:ext>
            </a:extLst>
          </p:cNvPr>
          <p:cNvSpPr txBox="1"/>
          <p:nvPr>
            <p:custDataLst>
              <p:tags r:id="rId2"/>
            </p:custDataLst>
          </p:nvPr>
        </p:nvSpPr>
        <p:spPr>
          <a:xfrm>
            <a:off x="846431" y="518471"/>
            <a:ext cx="7651618" cy="1754326"/>
          </a:xfrm>
          <a:prstGeom prst="rect">
            <a:avLst/>
          </a:prstGeom>
          <a:noFill/>
        </p:spPr>
        <p:txBody>
          <a:bodyPr wrap="square" rtlCol="0">
            <a:spAutoFit/>
          </a:bodyPr>
          <a:lstStyle/>
          <a:p>
            <a:r>
              <a:rPr lang="en-US" sz="5400" dirty="0">
                <a:latin typeface="Cosmic Dust" pitchFamily="50" charset="0"/>
                <a:ea typeface="KASunshine" panose="02000603000000000000" pitchFamily="2" charset="0"/>
              </a:rPr>
              <a:t>Academic Pressure and Performance Anxiety</a:t>
            </a:r>
          </a:p>
        </p:txBody>
      </p:sp>
    </p:spTree>
    <p:extLst>
      <p:ext uri="{BB962C8B-B14F-4D97-AF65-F5344CB8AC3E}">
        <p14:creationId xmlns:p14="http://schemas.microsoft.com/office/powerpoint/2010/main" val="3593743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833517" y="1525365"/>
            <a:ext cx="7831825"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Friend groups change often during these years.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Students may face exclusion or peer pressure.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Model empathy and teach calm conflict resolution.</a:t>
            </a:r>
          </a:p>
        </p:txBody>
      </p:sp>
      <p:sp>
        <p:nvSpPr>
          <p:cNvPr id="10" name="TextBox 9">
            <a:extLst>
              <a:ext uri="{FF2B5EF4-FFF2-40B4-BE49-F238E27FC236}">
                <a16:creationId xmlns:a16="http://schemas.microsoft.com/office/drawing/2014/main" id="{1052885E-8A5B-45BC-ACA1-1A2CEA0DF587}"/>
              </a:ext>
            </a:extLst>
          </p:cNvPr>
          <p:cNvSpPr txBox="1"/>
          <p:nvPr>
            <p:custDataLst>
              <p:tags r:id="rId2"/>
            </p:custDataLst>
          </p:nvPr>
        </p:nvSpPr>
        <p:spPr>
          <a:xfrm>
            <a:off x="5922133" y="3804137"/>
            <a:ext cx="2796898" cy="2800767"/>
          </a:xfrm>
          <a:prstGeom prst="rect">
            <a:avLst/>
          </a:prstGeom>
          <a:noFill/>
        </p:spPr>
        <p:txBody>
          <a:bodyPr wrap="square">
            <a:spAutoFit/>
          </a:bodyPr>
          <a:lstStyle/>
          <a:p>
            <a:r>
              <a:rPr lang="en-US" sz="2200" dirty="0">
                <a:latin typeface="APLPapaTroll" panose="02000603000000000000" pitchFamily="2" charset="0"/>
                <a:ea typeface="APLPapaTroll" panose="02000603000000000000" pitchFamily="2" charset="0"/>
              </a:rPr>
              <a:t>Supportive friendships can improve mental health by </a:t>
            </a:r>
            <a:r>
              <a:rPr lang="en-US" sz="2200" dirty="0">
                <a:highlight>
                  <a:srgbClr val="F9E5B3"/>
                </a:highlight>
                <a:latin typeface="APLPapaTroll" panose="02000603000000000000" pitchFamily="2" charset="0"/>
                <a:ea typeface="APLPapaTroll" panose="02000603000000000000" pitchFamily="2" charset="0"/>
              </a:rPr>
              <a:t>lowering anxiety and depression </a:t>
            </a:r>
            <a:r>
              <a:rPr lang="en-US" sz="2200" dirty="0">
                <a:latin typeface="APLPapaTroll" panose="02000603000000000000" pitchFamily="2" charset="0"/>
                <a:ea typeface="APLPapaTroll" panose="02000603000000000000" pitchFamily="2" charset="0"/>
              </a:rPr>
              <a:t>and can provide a buffer against stress and bullying.</a:t>
            </a:r>
          </a:p>
        </p:txBody>
      </p:sp>
      <p:sp>
        <p:nvSpPr>
          <p:cNvPr id="35" name="TextBox 34">
            <a:extLst>
              <a:ext uri="{FF2B5EF4-FFF2-40B4-BE49-F238E27FC236}">
                <a16:creationId xmlns:a16="http://schemas.microsoft.com/office/drawing/2014/main" id="{7D728C61-E157-4618-8996-06EB801FED9E}"/>
              </a:ext>
            </a:extLst>
          </p:cNvPr>
          <p:cNvSpPr txBox="1"/>
          <p:nvPr>
            <p:custDataLst>
              <p:tags r:id="rId3"/>
            </p:custDataLst>
          </p:nvPr>
        </p:nvSpPr>
        <p:spPr>
          <a:xfrm>
            <a:off x="760087" y="473880"/>
            <a:ext cx="7724493" cy="1015663"/>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Friendship and Peer Conflict</a:t>
            </a:r>
          </a:p>
        </p:txBody>
      </p:sp>
    </p:spTree>
    <p:extLst>
      <p:ext uri="{BB962C8B-B14F-4D97-AF65-F5344CB8AC3E}">
        <p14:creationId xmlns:p14="http://schemas.microsoft.com/office/powerpoint/2010/main" val="2482316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864047" y="1640263"/>
            <a:ext cx="7831825"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Tweens explore who they are and how they fit in.</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Social comparison and body image can affect confidence.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Affirm strengths and </a:t>
            </a:r>
          </a:p>
          <a:p>
            <a:r>
              <a:rPr lang="en-US" sz="2800" dirty="0">
                <a:latin typeface="APLPapaTroll" panose="02000603000000000000" pitchFamily="2" charset="0"/>
                <a:ea typeface="APLPapaTroll" panose="02000603000000000000" pitchFamily="2" charset="0"/>
              </a:rPr>
              <a:t>encourage individuality.</a:t>
            </a:r>
          </a:p>
        </p:txBody>
      </p:sp>
      <p:sp>
        <p:nvSpPr>
          <p:cNvPr id="10" name="TextBox 9">
            <a:extLst>
              <a:ext uri="{FF2B5EF4-FFF2-40B4-BE49-F238E27FC236}">
                <a16:creationId xmlns:a16="http://schemas.microsoft.com/office/drawing/2014/main" id="{0D2E4BB5-7AD9-46AF-998C-E62ABF43EF99}"/>
              </a:ext>
            </a:extLst>
          </p:cNvPr>
          <p:cNvSpPr txBox="1"/>
          <p:nvPr>
            <p:custDataLst>
              <p:tags r:id="rId2"/>
            </p:custDataLst>
          </p:nvPr>
        </p:nvSpPr>
        <p:spPr>
          <a:xfrm>
            <a:off x="5729934" y="3626868"/>
            <a:ext cx="2965938" cy="3016210"/>
          </a:xfrm>
          <a:prstGeom prst="rect">
            <a:avLst/>
          </a:prstGeom>
          <a:noFill/>
        </p:spPr>
        <p:txBody>
          <a:bodyPr wrap="square">
            <a:spAutoFit/>
          </a:bodyPr>
          <a:lstStyle/>
          <a:p>
            <a:r>
              <a:rPr lang="en-US" sz="1900" dirty="0">
                <a:latin typeface="APLPapaTroll" panose="02000603000000000000" pitchFamily="2" charset="0"/>
                <a:ea typeface="APLPapaTroll" panose="02000603000000000000" pitchFamily="2" charset="0"/>
              </a:rPr>
              <a:t>Statistics show that up </a:t>
            </a:r>
          </a:p>
          <a:p>
            <a:r>
              <a:rPr lang="en-US" sz="1900" dirty="0">
                <a:latin typeface="APLPapaTroll" panose="02000603000000000000" pitchFamily="2" charset="0"/>
                <a:ea typeface="APLPapaTroll" panose="02000603000000000000" pitchFamily="2" charset="0"/>
              </a:rPr>
              <a:t>to </a:t>
            </a:r>
            <a:r>
              <a:rPr lang="en-US" sz="1900" dirty="0">
                <a:highlight>
                  <a:srgbClr val="F9E5B3"/>
                </a:highlight>
                <a:latin typeface="APLPapaTroll" panose="02000603000000000000" pitchFamily="2" charset="0"/>
                <a:ea typeface="APLPapaTroll" panose="02000603000000000000" pitchFamily="2" charset="0"/>
              </a:rPr>
              <a:t>50% of adolescents </a:t>
            </a:r>
          </a:p>
          <a:p>
            <a:r>
              <a:rPr lang="en-US" sz="1900" dirty="0">
                <a:highlight>
                  <a:srgbClr val="F9E5B3"/>
                </a:highlight>
                <a:latin typeface="APLPapaTroll" panose="02000603000000000000" pitchFamily="2" charset="0"/>
                <a:ea typeface="APLPapaTroll" panose="02000603000000000000" pitchFamily="2" charset="0"/>
              </a:rPr>
              <a:t>experience low self-esteem</a:t>
            </a:r>
            <a:r>
              <a:rPr lang="en-US" sz="1900" dirty="0">
                <a:latin typeface="APLPapaTroll" panose="02000603000000000000" pitchFamily="2" charset="0"/>
                <a:ea typeface="APLPapaTroll" panose="02000603000000000000" pitchFamily="2" charset="0"/>
              </a:rPr>
              <a:t>, with girls reporting lower levels of self-esteem than boys. Factors include body image dissatisfaction, social media use, and poor school performance.</a:t>
            </a:r>
          </a:p>
        </p:txBody>
      </p:sp>
      <p:sp>
        <p:nvSpPr>
          <p:cNvPr id="35" name="TextBox 34">
            <a:extLst>
              <a:ext uri="{FF2B5EF4-FFF2-40B4-BE49-F238E27FC236}">
                <a16:creationId xmlns:a16="http://schemas.microsoft.com/office/drawing/2014/main" id="{7D728C61-E157-4618-8996-06EB801FED9E}"/>
              </a:ext>
            </a:extLst>
          </p:cNvPr>
          <p:cNvSpPr txBox="1"/>
          <p:nvPr>
            <p:custDataLst>
              <p:tags r:id="rId3"/>
            </p:custDataLst>
          </p:nvPr>
        </p:nvSpPr>
        <p:spPr>
          <a:xfrm>
            <a:off x="940849" y="620079"/>
            <a:ext cx="7724493" cy="830997"/>
          </a:xfrm>
          <a:prstGeom prst="rect">
            <a:avLst/>
          </a:prstGeom>
          <a:noFill/>
        </p:spPr>
        <p:txBody>
          <a:bodyPr wrap="square" rtlCol="0">
            <a:spAutoFit/>
          </a:bodyPr>
          <a:lstStyle/>
          <a:p>
            <a:r>
              <a:rPr lang="en-US" sz="4800" dirty="0">
                <a:latin typeface="Cosmic Dust" pitchFamily="50" charset="0"/>
                <a:ea typeface="KASunshine" panose="02000603000000000000" pitchFamily="2" charset="0"/>
              </a:rPr>
              <a:t>Identity and Self-Esteem Changes</a:t>
            </a:r>
          </a:p>
        </p:txBody>
      </p:sp>
    </p:spTree>
    <p:extLst>
      <p:ext uri="{BB962C8B-B14F-4D97-AF65-F5344CB8AC3E}">
        <p14:creationId xmlns:p14="http://schemas.microsoft.com/office/powerpoint/2010/main" val="2218772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06421" y="2499101"/>
            <a:ext cx="7831825" cy="1384995"/>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Bullying can happen in person or online.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Social media adds pressure to appear perfect.</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Monitor online use and discuss digital kindness.</a:t>
            </a:r>
          </a:p>
        </p:txBody>
      </p:sp>
      <p:sp>
        <p:nvSpPr>
          <p:cNvPr id="10" name="TextBox 9">
            <a:extLst>
              <a:ext uri="{FF2B5EF4-FFF2-40B4-BE49-F238E27FC236}">
                <a16:creationId xmlns:a16="http://schemas.microsoft.com/office/drawing/2014/main" id="{A792FDDD-A936-48AD-ABBD-658792D4552D}"/>
              </a:ext>
            </a:extLst>
          </p:cNvPr>
          <p:cNvSpPr txBox="1"/>
          <p:nvPr>
            <p:custDataLst>
              <p:tags r:id="rId2"/>
            </p:custDataLst>
          </p:nvPr>
        </p:nvSpPr>
        <p:spPr>
          <a:xfrm>
            <a:off x="766891" y="4158080"/>
            <a:ext cx="7831825" cy="1631216"/>
          </a:xfrm>
          <a:prstGeom prst="rect">
            <a:avLst/>
          </a:prstGeom>
          <a:noFill/>
        </p:spPr>
        <p:txBody>
          <a:bodyPr wrap="square" rtlCol="0">
            <a:spAutoFit/>
          </a:bodyPr>
          <a:lstStyle/>
          <a:p>
            <a:r>
              <a:rPr lang="en-US" sz="2000" dirty="0">
                <a:highlight>
                  <a:srgbClr val="F9E5B3"/>
                </a:highlight>
                <a:latin typeface="APLPapaTroll" panose="02000603000000000000" pitchFamily="2" charset="0"/>
                <a:ea typeface="APLPapaTroll" panose="02000603000000000000" pitchFamily="2" charset="0"/>
              </a:rPr>
              <a:t>By concentrating social life on smartphones, teenagers are more susceptible to anxiety and depression, as evidenced by a sharp rise in mental health issues starting around 2012-2013. Social media can lead to lower self-esteem as teens compare their lives to idealized online images. –Jonathan Haidt “The Anxious Generation”.</a:t>
            </a:r>
          </a:p>
        </p:txBody>
      </p:sp>
      <p:sp>
        <p:nvSpPr>
          <p:cNvPr id="35" name="TextBox 34">
            <a:extLst>
              <a:ext uri="{FF2B5EF4-FFF2-40B4-BE49-F238E27FC236}">
                <a16:creationId xmlns:a16="http://schemas.microsoft.com/office/drawing/2014/main" id="{7D728C61-E157-4618-8996-06EB801FED9E}"/>
              </a:ext>
            </a:extLst>
          </p:cNvPr>
          <p:cNvSpPr txBox="1"/>
          <p:nvPr>
            <p:custDataLst>
              <p:tags r:id="rId3"/>
            </p:custDataLst>
          </p:nvPr>
        </p:nvSpPr>
        <p:spPr>
          <a:xfrm>
            <a:off x="1021036" y="503738"/>
            <a:ext cx="7724493" cy="1938992"/>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Bullying and Social Media Influence</a:t>
            </a:r>
          </a:p>
        </p:txBody>
      </p:sp>
    </p:spTree>
    <p:extLst>
      <p:ext uri="{BB962C8B-B14F-4D97-AF65-F5344CB8AC3E}">
        <p14:creationId xmlns:p14="http://schemas.microsoft.com/office/powerpoint/2010/main" val="837877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66891" y="2531417"/>
            <a:ext cx="7831825" cy="224676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Puberty can bring strong emotions and mood swings.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Teens may feel confused or reactive.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Normalize emotions and teach coping tools like deep breathing.</a:t>
            </a:r>
          </a:p>
        </p:txBody>
      </p:sp>
      <p:sp>
        <p:nvSpPr>
          <p:cNvPr id="35" name="TextBox 34">
            <a:extLst>
              <a:ext uri="{FF2B5EF4-FFF2-40B4-BE49-F238E27FC236}">
                <a16:creationId xmlns:a16="http://schemas.microsoft.com/office/drawing/2014/main" id="{7D728C61-E157-4618-8996-06EB801FED9E}"/>
              </a:ext>
            </a:extLst>
          </p:cNvPr>
          <p:cNvSpPr txBox="1"/>
          <p:nvPr>
            <p:custDataLst>
              <p:tags r:id="rId2"/>
            </p:custDataLst>
          </p:nvPr>
        </p:nvSpPr>
        <p:spPr>
          <a:xfrm>
            <a:off x="1021036" y="503738"/>
            <a:ext cx="7724493" cy="1938992"/>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Hormonal and Emotional Fluctuations</a:t>
            </a:r>
          </a:p>
        </p:txBody>
      </p:sp>
    </p:spTree>
    <p:extLst>
      <p:ext uri="{BB962C8B-B14F-4D97-AF65-F5344CB8AC3E}">
        <p14:creationId xmlns:p14="http://schemas.microsoft.com/office/powerpoint/2010/main" val="4131742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A89F57F-7E70-4AAB-8EC2-106BAABF2B56}"/>
              </a:ext>
            </a:extLst>
          </p:cNvPr>
          <p:cNvSpPr txBox="1"/>
          <p:nvPr>
            <p:custDataLst>
              <p:tags r:id="rId1"/>
            </p:custDataLst>
          </p:nvPr>
        </p:nvSpPr>
        <p:spPr>
          <a:xfrm>
            <a:off x="886729" y="3808764"/>
            <a:ext cx="8487606"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Sudden changes in mood or behavior.</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Withdrawing from friends and family.</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Drop in grades or interest in activities.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Sleep or appetite changes.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Talking about hopelessness or worthlessness.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Self-harm or risk-taking behaviors.</a:t>
            </a:r>
          </a:p>
        </p:txBody>
      </p:sp>
      <p:sp>
        <p:nvSpPr>
          <p:cNvPr id="9" name="TextBox 8">
            <a:extLst>
              <a:ext uri="{FF2B5EF4-FFF2-40B4-BE49-F238E27FC236}">
                <a16:creationId xmlns:a16="http://schemas.microsoft.com/office/drawing/2014/main" id="{E23FA5F1-95B8-45E1-9581-54728C8998BB}"/>
              </a:ext>
            </a:extLst>
          </p:cNvPr>
          <p:cNvSpPr txBox="1"/>
          <p:nvPr>
            <p:custDataLst>
              <p:tags r:id="rId2"/>
            </p:custDataLst>
          </p:nvPr>
        </p:nvSpPr>
        <p:spPr>
          <a:xfrm>
            <a:off x="696915" y="2793101"/>
            <a:ext cx="8070209" cy="1015663"/>
          </a:xfrm>
          <a:prstGeom prst="rect">
            <a:avLst/>
          </a:prstGeom>
          <a:noFill/>
        </p:spPr>
        <p:txBody>
          <a:bodyPr wrap="square" rtlCol="0">
            <a:spAutoFit/>
          </a:bodyPr>
          <a:lstStyle/>
          <a:p>
            <a:r>
              <a:rPr lang="en-US" sz="6000" dirty="0">
                <a:highlight>
                  <a:srgbClr val="E1E8BE"/>
                </a:highlight>
                <a:latin typeface="Cosmic Dust" pitchFamily="50" charset="0"/>
                <a:ea typeface="KASunshine" panose="02000603000000000000" pitchFamily="2" charset="0"/>
              </a:rPr>
              <a:t>Warning Signs to Watch For</a:t>
            </a:r>
          </a:p>
        </p:txBody>
      </p:sp>
    </p:spTree>
    <p:extLst>
      <p:ext uri="{BB962C8B-B14F-4D97-AF65-F5344CB8AC3E}">
        <p14:creationId xmlns:p14="http://schemas.microsoft.com/office/powerpoint/2010/main" val="36311281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70.xml><?xml version="1.0" encoding="utf-8"?>
<p:tagLst xmlns:a="http://schemas.openxmlformats.org/drawingml/2006/main" xmlns:r="http://schemas.openxmlformats.org/officeDocument/2006/relationships" xmlns:p="http://schemas.openxmlformats.org/presentationml/2006/main">
  <p:tag name="FLATTEN" val="true"/>
</p:tagLst>
</file>

<file path=ppt/tags/tag71.xml><?xml version="1.0" encoding="utf-8"?>
<p:tagLst xmlns:a="http://schemas.openxmlformats.org/drawingml/2006/main" xmlns:r="http://schemas.openxmlformats.org/officeDocument/2006/relationships" xmlns:p="http://schemas.openxmlformats.org/presentationml/2006/main">
  <p:tag name="FLATTEN" val="true"/>
</p:tagLst>
</file>

<file path=ppt/tags/tag72.xml><?xml version="1.0" encoding="utf-8"?>
<p:tagLst xmlns:a="http://schemas.openxmlformats.org/drawingml/2006/main" xmlns:r="http://schemas.openxmlformats.org/officeDocument/2006/relationships" xmlns:p="http://schemas.openxmlformats.org/presentationml/2006/main">
  <p:tag name="FLATTEN" val="true"/>
</p:tagLst>
</file>

<file path=ppt/tags/tag73.xml><?xml version="1.0" encoding="utf-8"?>
<p:tagLst xmlns:a="http://schemas.openxmlformats.org/drawingml/2006/main" xmlns:r="http://schemas.openxmlformats.org/officeDocument/2006/relationships" xmlns:p="http://schemas.openxmlformats.org/presentationml/2006/main">
  <p:tag name="FLATTEN" val="true"/>
</p:tagLst>
</file>

<file path=ppt/tags/tag74.xml><?xml version="1.0" encoding="utf-8"?>
<p:tagLst xmlns:a="http://schemas.openxmlformats.org/drawingml/2006/main" xmlns:r="http://schemas.openxmlformats.org/officeDocument/2006/relationships" xmlns:p="http://schemas.openxmlformats.org/presentationml/2006/main">
  <p:tag name="FLATTEN" val="true"/>
</p:tagLst>
</file>

<file path=ppt/tags/tag75.xml><?xml version="1.0" encoding="utf-8"?>
<p:tagLst xmlns:a="http://schemas.openxmlformats.org/drawingml/2006/main" xmlns:r="http://schemas.openxmlformats.org/officeDocument/2006/relationships" xmlns:p="http://schemas.openxmlformats.org/presentationml/2006/main">
  <p:tag name="FLATTEN" val="true"/>
</p:tagLst>
</file>

<file path=ppt/tags/tag76.xml><?xml version="1.0" encoding="utf-8"?>
<p:tagLst xmlns:a="http://schemas.openxmlformats.org/drawingml/2006/main" xmlns:r="http://schemas.openxmlformats.org/officeDocument/2006/relationships" xmlns:p="http://schemas.openxmlformats.org/presentationml/2006/main">
  <p:tag name="FLATTEN" val="true"/>
</p:tagLst>
</file>

<file path=ppt/tags/tag77.xml><?xml version="1.0" encoding="utf-8"?>
<p:tagLst xmlns:a="http://schemas.openxmlformats.org/drawingml/2006/main" xmlns:r="http://schemas.openxmlformats.org/officeDocument/2006/relationships" xmlns:p="http://schemas.openxmlformats.org/presentationml/2006/main">
  <p:tag name="FLATTEN" val="true"/>
</p:tagLst>
</file>

<file path=ppt/tags/tag78.xml><?xml version="1.0" encoding="utf-8"?>
<p:tagLst xmlns:a="http://schemas.openxmlformats.org/drawingml/2006/main" xmlns:r="http://schemas.openxmlformats.org/officeDocument/2006/relationships" xmlns:p="http://schemas.openxmlformats.org/presentationml/2006/main">
  <p:tag name="FLATTEN" val="true"/>
</p:tagLst>
</file>

<file path=ppt/tags/tag79.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80.xml><?xml version="1.0" encoding="utf-8"?>
<p:tagLst xmlns:a="http://schemas.openxmlformats.org/drawingml/2006/main" xmlns:r="http://schemas.openxmlformats.org/officeDocument/2006/relationships" xmlns:p="http://schemas.openxmlformats.org/presentationml/2006/main">
  <p:tag name="FLATTEN" val="true"/>
</p:tagLst>
</file>

<file path=ppt/tags/tag81.xml><?xml version="1.0" encoding="utf-8"?>
<p:tagLst xmlns:a="http://schemas.openxmlformats.org/drawingml/2006/main" xmlns:r="http://schemas.openxmlformats.org/officeDocument/2006/relationships" xmlns:p="http://schemas.openxmlformats.org/presentationml/2006/main">
  <p:tag name="FLATTEN" val="true"/>
</p:tagLst>
</file>

<file path=ppt/tags/tag82.xml><?xml version="1.0" encoding="utf-8"?>
<p:tagLst xmlns:a="http://schemas.openxmlformats.org/drawingml/2006/main" xmlns:r="http://schemas.openxmlformats.org/officeDocument/2006/relationships" xmlns:p="http://schemas.openxmlformats.org/presentationml/2006/main">
  <p:tag name="FLATTEN" val="true"/>
</p:tagLst>
</file>

<file path=ppt/tags/tag83.xml><?xml version="1.0" encoding="utf-8"?>
<p:tagLst xmlns:a="http://schemas.openxmlformats.org/drawingml/2006/main" xmlns:r="http://schemas.openxmlformats.org/officeDocument/2006/relationships" xmlns:p="http://schemas.openxmlformats.org/presentationml/2006/main">
  <p:tag name="FLATTEN" val="true"/>
</p:tagLst>
</file>

<file path=ppt/tags/tag84.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2693</TotalTime>
  <Words>2473</Words>
  <Application>Microsoft Office PowerPoint</Application>
  <PresentationFormat>On-screen Show (4:3)</PresentationFormat>
  <Paragraphs>198</Paragraphs>
  <Slides>21</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Cosmic Dust</vt:lpstr>
      <vt:lpstr>APLPapaTroll</vt:lpstr>
      <vt:lpstr>Calibri Light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Ashley Szima</dc:creator>
  <cp:lastModifiedBy>Ashley Szima</cp:lastModifiedBy>
  <cp:revision>38</cp:revision>
  <dcterms:created xsi:type="dcterms:W3CDTF">2025-11-04T20:58:35Z</dcterms:created>
  <dcterms:modified xsi:type="dcterms:W3CDTF">2025-11-06T17:57:24Z</dcterms:modified>
</cp:coreProperties>
</file>