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sldIdLst>
    <p:sldId id="256" r:id="rId2"/>
    <p:sldId id="260" r:id="rId3"/>
    <p:sldId id="263" r:id="rId4"/>
    <p:sldId id="268" r:id="rId5"/>
    <p:sldId id="261" r:id="rId6"/>
    <p:sldId id="264" r:id="rId7"/>
    <p:sldId id="265" r:id="rId8"/>
    <p:sldId id="262" r:id="rId9"/>
    <p:sldId id="266" r:id="rId10"/>
    <p:sldId id="267" r:id="rId11"/>
    <p:sldId id="258" r:id="rId12"/>
    <p:sldId id="257" r:id="rId13"/>
  </p:sldIdLst>
  <p:sldSz cx="7772400" cy="10058400"/>
  <p:notesSz cx="7023100" cy="9309100"/>
  <p:embeddedFontLst>
    <p:embeddedFont>
      <p:font typeface="APLHappyDance" panose="02000603000000000000" pitchFamily="2" charset="0"/>
      <p:regular r:id="rId14"/>
    </p:embeddedFont>
    <p:embeddedFont>
      <p:font typeface="APLPapaTroll" panose="02000603000000000000" pitchFamily="2" charset="0"/>
      <p:regular r:id="rId15"/>
    </p:embeddedFont>
    <p:embeddedFont>
      <p:font typeface="Calibri" panose="020F0502020204030204" pitchFamily="34" charset="0"/>
      <p:regular r:id="rId16"/>
      <p:bold r:id="rId17"/>
      <p:italic r:id="rId18"/>
      <p:boldItalic r:id="rId19"/>
    </p:embeddedFont>
    <p:embeddedFont>
      <p:font typeface="Cosmic Dust" pitchFamily="50" charset="0"/>
      <p:regular r:id="rId20"/>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userDrawn="1">
          <p15:clr>
            <a:srgbClr val="A4A3A4"/>
          </p15:clr>
        </p15:guide>
        <p15:guide id="2" pos="244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shley B. Amely" initials="ABA" lastIdx="1" clrIdx="0">
    <p:extLst>
      <p:ext uri="{19B8F6BF-5375-455C-9EA6-DF929625EA0E}">
        <p15:presenceInfo xmlns:p15="http://schemas.microsoft.com/office/powerpoint/2012/main" userId="Ashley B. Amely"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clrMode="gray"/>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D9D9"/>
    <a:srgbClr val="F9E5B3"/>
    <a:srgbClr val="F5B9AF"/>
    <a:srgbClr val="E6E6E6"/>
    <a:srgbClr val="F6881F"/>
    <a:srgbClr val="F9D405"/>
    <a:srgbClr val="2F76DC"/>
    <a:srgbClr val="FC7815"/>
    <a:srgbClr val="FF0000"/>
    <a:srgbClr val="3ECC4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64" autoAdjust="0"/>
    <p:restoredTop sz="99574" autoAdjust="0"/>
  </p:normalViewPr>
  <p:slideViewPr>
    <p:cSldViewPr snapToGrid="0" snapToObjects="1">
      <p:cViewPr varScale="1">
        <p:scale>
          <a:sx n="72" d="100"/>
          <a:sy n="72" d="100"/>
        </p:scale>
        <p:origin x="1278" y="90"/>
      </p:cViewPr>
      <p:guideLst>
        <p:guide orient="horz" pos="3168"/>
        <p:guide pos="244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3124626"/>
            <a:ext cx="6606540" cy="2156037"/>
          </a:xfrm>
        </p:spPr>
        <p:txBody>
          <a:bodyPr/>
          <a:lstStyle/>
          <a:p>
            <a:r>
              <a:rPr lang="en-US"/>
              <a:t>Click to edit Master title style</a:t>
            </a:r>
          </a:p>
        </p:txBody>
      </p:sp>
      <p:sp>
        <p:nvSpPr>
          <p:cNvPr id="3" name="Subtitle 2"/>
          <p:cNvSpPr>
            <a:spLocks noGrp="1"/>
          </p:cNvSpPr>
          <p:nvPr>
            <p:ph type="subTitle" idx="1"/>
          </p:nvPr>
        </p:nvSpPr>
        <p:spPr>
          <a:xfrm>
            <a:off x="1165860" y="5699760"/>
            <a:ext cx="5440680" cy="2570480"/>
          </a:xfrm>
        </p:spPr>
        <p:txBody>
          <a:bodyPr/>
          <a:lstStyle>
            <a:lvl1pPr marL="0" indent="0" algn="ctr">
              <a:buNone/>
              <a:defRPr>
                <a:solidFill>
                  <a:schemeClr val="tx1">
                    <a:tint val="75000"/>
                  </a:schemeClr>
                </a:solidFill>
              </a:defRPr>
            </a:lvl1pPr>
            <a:lvl2pPr marL="457252" indent="0" algn="ctr">
              <a:buNone/>
              <a:defRPr>
                <a:solidFill>
                  <a:schemeClr val="tx1">
                    <a:tint val="75000"/>
                  </a:schemeClr>
                </a:solidFill>
              </a:defRPr>
            </a:lvl2pPr>
            <a:lvl3pPr marL="914504" indent="0" algn="ctr">
              <a:buNone/>
              <a:defRPr>
                <a:solidFill>
                  <a:schemeClr val="tx1">
                    <a:tint val="75000"/>
                  </a:schemeClr>
                </a:solidFill>
              </a:defRPr>
            </a:lvl3pPr>
            <a:lvl4pPr marL="1371757" indent="0" algn="ctr">
              <a:buNone/>
              <a:defRPr>
                <a:solidFill>
                  <a:schemeClr val="tx1">
                    <a:tint val="75000"/>
                  </a:schemeClr>
                </a:solidFill>
              </a:defRPr>
            </a:lvl4pPr>
            <a:lvl5pPr marL="1829009" indent="0" algn="ctr">
              <a:buNone/>
              <a:defRPr>
                <a:solidFill>
                  <a:schemeClr val="tx1">
                    <a:tint val="75000"/>
                  </a:schemeClr>
                </a:solidFill>
              </a:defRPr>
            </a:lvl5pPr>
            <a:lvl6pPr marL="2286261" indent="0" algn="ctr">
              <a:buNone/>
              <a:defRPr>
                <a:solidFill>
                  <a:schemeClr val="tx1">
                    <a:tint val="75000"/>
                  </a:schemeClr>
                </a:solidFill>
              </a:defRPr>
            </a:lvl6pPr>
            <a:lvl7pPr marL="2743513" indent="0" algn="ctr">
              <a:buNone/>
              <a:defRPr>
                <a:solidFill>
                  <a:schemeClr val="tx1">
                    <a:tint val="75000"/>
                  </a:schemeClr>
                </a:solidFill>
              </a:defRPr>
            </a:lvl7pPr>
            <a:lvl8pPr marL="3200766" indent="0" algn="ctr">
              <a:buNone/>
              <a:defRPr>
                <a:solidFill>
                  <a:schemeClr val="tx1">
                    <a:tint val="75000"/>
                  </a:schemeClr>
                </a:solidFill>
              </a:defRPr>
            </a:lvl8pPr>
            <a:lvl9pPr marL="365801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6D5D923-524C-2843-97E8-A91DEBC79098}" type="datetimeFigureOut">
              <a:rPr lang="en-US" smtClean="0"/>
              <a:t>11/13/2025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12D8FB-B1DC-B043-ABF3-EF5EE66B082F}" type="slidenum">
              <a:rPr lang="en-US" smtClean="0"/>
              <a:t>‹#›</a:t>
            </a:fld>
            <a:endParaRPr lang="en-US"/>
          </a:p>
        </p:txBody>
      </p:sp>
    </p:spTree>
    <p:extLst>
      <p:ext uri="{BB962C8B-B14F-4D97-AF65-F5344CB8AC3E}">
        <p14:creationId xmlns:p14="http://schemas.microsoft.com/office/powerpoint/2010/main" val="31250064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6D5D923-524C-2843-97E8-A91DEBC79098}" type="datetimeFigureOut">
              <a:rPr lang="en-US" smtClean="0"/>
              <a:t>11/13/2025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12D8FB-B1DC-B043-ABF3-EF5EE66B082F}" type="slidenum">
              <a:rPr lang="en-US" smtClean="0"/>
              <a:t>‹#›</a:t>
            </a:fld>
            <a:endParaRPr lang="en-US"/>
          </a:p>
        </p:txBody>
      </p:sp>
    </p:spTree>
    <p:extLst>
      <p:ext uri="{BB962C8B-B14F-4D97-AF65-F5344CB8AC3E}">
        <p14:creationId xmlns:p14="http://schemas.microsoft.com/office/powerpoint/2010/main" val="36975931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790281" y="591397"/>
            <a:ext cx="1485662" cy="1258697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30598" y="591397"/>
            <a:ext cx="4330144" cy="1258697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6D5D923-524C-2843-97E8-A91DEBC79098}" type="datetimeFigureOut">
              <a:rPr lang="en-US" smtClean="0"/>
              <a:t>11/13/2025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12D8FB-B1DC-B043-ABF3-EF5EE66B082F}" type="slidenum">
              <a:rPr lang="en-US" smtClean="0"/>
              <a:t>‹#›</a:t>
            </a:fld>
            <a:endParaRPr lang="en-US"/>
          </a:p>
        </p:txBody>
      </p:sp>
    </p:spTree>
    <p:extLst>
      <p:ext uri="{BB962C8B-B14F-4D97-AF65-F5344CB8AC3E}">
        <p14:creationId xmlns:p14="http://schemas.microsoft.com/office/powerpoint/2010/main" val="40124936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6D5D923-524C-2843-97E8-A91DEBC79098}" type="datetimeFigureOut">
              <a:rPr lang="en-US" smtClean="0"/>
              <a:t>11/13/2025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12D8FB-B1DC-B043-ABF3-EF5EE66B082F}" type="slidenum">
              <a:rPr lang="en-US" smtClean="0"/>
              <a:t>‹#›</a:t>
            </a:fld>
            <a:endParaRPr lang="en-US"/>
          </a:p>
        </p:txBody>
      </p:sp>
    </p:spTree>
    <p:extLst>
      <p:ext uri="{BB962C8B-B14F-4D97-AF65-F5344CB8AC3E}">
        <p14:creationId xmlns:p14="http://schemas.microsoft.com/office/powerpoint/2010/main" val="2532193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13966" y="6463454"/>
            <a:ext cx="6606540" cy="1997710"/>
          </a:xfrm>
        </p:spPr>
        <p:txBody>
          <a:bodyPr anchor="t"/>
          <a:lstStyle>
            <a:lvl1pPr algn="l">
              <a:defRPr sz="4001" b="1" cap="all"/>
            </a:lvl1pPr>
          </a:lstStyle>
          <a:p>
            <a:r>
              <a:rPr lang="en-US"/>
              <a:t>Click to edit Master title style</a:t>
            </a:r>
          </a:p>
        </p:txBody>
      </p:sp>
      <p:sp>
        <p:nvSpPr>
          <p:cNvPr id="3" name="Text Placeholder 2"/>
          <p:cNvSpPr>
            <a:spLocks noGrp="1"/>
          </p:cNvSpPr>
          <p:nvPr>
            <p:ph type="body" idx="1"/>
          </p:nvPr>
        </p:nvSpPr>
        <p:spPr>
          <a:xfrm>
            <a:off x="613966" y="4263180"/>
            <a:ext cx="6606540" cy="2200274"/>
          </a:xfrm>
        </p:spPr>
        <p:txBody>
          <a:bodyPr anchor="b"/>
          <a:lstStyle>
            <a:lvl1pPr marL="0" indent="0">
              <a:buNone/>
              <a:defRPr sz="2000">
                <a:solidFill>
                  <a:schemeClr val="tx1">
                    <a:tint val="75000"/>
                  </a:schemeClr>
                </a:solidFill>
              </a:defRPr>
            </a:lvl1pPr>
            <a:lvl2pPr marL="457252" indent="0">
              <a:buNone/>
              <a:defRPr sz="1800">
                <a:solidFill>
                  <a:schemeClr val="tx1">
                    <a:tint val="75000"/>
                  </a:schemeClr>
                </a:solidFill>
              </a:defRPr>
            </a:lvl2pPr>
            <a:lvl3pPr marL="914504" indent="0">
              <a:buNone/>
              <a:defRPr sz="1600">
                <a:solidFill>
                  <a:schemeClr val="tx1">
                    <a:tint val="75000"/>
                  </a:schemeClr>
                </a:solidFill>
              </a:defRPr>
            </a:lvl3pPr>
            <a:lvl4pPr marL="1371757" indent="0">
              <a:buNone/>
              <a:defRPr sz="1400">
                <a:solidFill>
                  <a:schemeClr val="tx1">
                    <a:tint val="75000"/>
                  </a:schemeClr>
                </a:solidFill>
              </a:defRPr>
            </a:lvl4pPr>
            <a:lvl5pPr marL="1829009" indent="0">
              <a:buNone/>
              <a:defRPr sz="1400">
                <a:solidFill>
                  <a:schemeClr val="tx1">
                    <a:tint val="75000"/>
                  </a:schemeClr>
                </a:solidFill>
              </a:defRPr>
            </a:lvl5pPr>
            <a:lvl6pPr marL="2286261" indent="0">
              <a:buNone/>
              <a:defRPr sz="1400">
                <a:solidFill>
                  <a:schemeClr val="tx1">
                    <a:tint val="75000"/>
                  </a:schemeClr>
                </a:solidFill>
              </a:defRPr>
            </a:lvl6pPr>
            <a:lvl7pPr marL="2743513" indent="0">
              <a:buNone/>
              <a:defRPr sz="1400">
                <a:solidFill>
                  <a:schemeClr val="tx1">
                    <a:tint val="75000"/>
                  </a:schemeClr>
                </a:solidFill>
              </a:defRPr>
            </a:lvl7pPr>
            <a:lvl8pPr marL="3200766" indent="0">
              <a:buNone/>
              <a:defRPr sz="1400">
                <a:solidFill>
                  <a:schemeClr val="tx1">
                    <a:tint val="75000"/>
                  </a:schemeClr>
                </a:solidFill>
              </a:defRPr>
            </a:lvl8pPr>
            <a:lvl9pPr marL="3658018"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6D5D923-524C-2843-97E8-A91DEBC79098}" type="datetimeFigureOut">
              <a:rPr lang="en-US" smtClean="0"/>
              <a:t>11/13/2025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12D8FB-B1DC-B043-ABF3-EF5EE66B082F}" type="slidenum">
              <a:rPr lang="en-US" smtClean="0"/>
              <a:t>‹#›</a:t>
            </a:fld>
            <a:endParaRPr lang="en-US"/>
          </a:p>
        </p:txBody>
      </p:sp>
    </p:spTree>
    <p:extLst>
      <p:ext uri="{BB962C8B-B14F-4D97-AF65-F5344CB8AC3E}">
        <p14:creationId xmlns:p14="http://schemas.microsoft.com/office/powerpoint/2010/main" val="805201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30598" y="3441277"/>
            <a:ext cx="2907903" cy="973709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368040" y="3441277"/>
            <a:ext cx="2907904" cy="973709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6D5D923-524C-2843-97E8-A91DEBC79098}" type="datetimeFigureOut">
              <a:rPr lang="en-US" smtClean="0"/>
              <a:t>11/13/2025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12D8FB-B1DC-B043-ABF3-EF5EE66B082F}" type="slidenum">
              <a:rPr lang="en-US" smtClean="0"/>
              <a:t>‹#›</a:t>
            </a:fld>
            <a:endParaRPr lang="en-US"/>
          </a:p>
        </p:txBody>
      </p:sp>
    </p:spTree>
    <p:extLst>
      <p:ext uri="{BB962C8B-B14F-4D97-AF65-F5344CB8AC3E}">
        <p14:creationId xmlns:p14="http://schemas.microsoft.com/office/powerpoint/2010/main" val="1860919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8620" y="402802"/>
            <a:ext cx="6995160" cy="16764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88620" y="2251499"/>
            <a:ext cx="3434160" cy="938318"/>
          </a:xfrm>
        </p:spPr>
        <p:txBody>
          <a:bodyPr anchor="b"/>
          <a:lstStyle>
            <a:lvl1pPr marL="0" indent="0">
              <a:buNone/>
              <a:defRPr sz="2400" b="1"/>
            </a:lvl1pPr>
            <a:lvl2pPr marL="457252" indent="0">
              <a:buNone/>
              <a:defRPr sz="2000" b="1"/>
            </a:lvl2pPr>
            <a:lvl3pPr marL="914504" indent="0">
              <a:buNone/>
              <a:defRPr sz="1800" b="1"/>
            </a:lvl3pPr>
            <a:lvl4pPr marL="1371757" indent="0">
              <a:buNone/>
              <a:defRPr sz="1600" b="1"/>
            </a:lvl4pPr>
            <a:lvl5pPr marL="1829009" indent="0">
              <a:buNone/>
              <a:defRPr sz="1600" b="1"/>
            </a:lvl5pPr>
            <a:lvl6pPr marL="2286261" indent="0">
              <a:buNone/>
              <a:defRPr sz="1600" b="1"/>
            </a:lvl6pPr>
            <a:lvl7pPr marL="2743513" indent="0">
              <a:buNone/>
              <a:defRPr sz="1600" b="1"/>
            </a:lvl7pPr>
            <a:lvl8pPr marL="3200766" indent="0">
              <a:buNone/>
              <a:defRPr sz="1600" b="1"/>
            </a:lvl8pPr>
            <a:lvl9pPr marL="3658018" indent="0">
              <a:buNone/>
              <a:defRPr sz="1600" b="1"/>
            </a:lvl9pPr>
          </a:lstStyle>
          <a:p>
            <a:pPr lvl="0"/>
            <a:r>
              <a:rPr lang="en-US"/>
              <a:t>Click to edit Master text styles</a:t>
            </a:r>
          </a:p>
        </p:txBody>
      </p:sp>
      <p:sp>
        <p:nvSpPr>
          <p:cNvPr id="4" name="Content Placeholder 3"/>
          <p:cNvSpPr>
            <a:spLocks noGrp="1"/>
          </p:cNvSpPr>
          <p:nvPr>
            <p:ph sz="half" idx="2"/>
          </p:nvPr>
        </p:nvSpPr>
        <p:spPr>
          <a:xfrm>
            <a:off x="388620" y="3189817"/>
            <a:ext cx="3434160" cy="57952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948272" y="2251499"/>
            <a:ext cx="3435509" cy="938318"/>
          </a:xfrm>
        </p:spPr>
        <p:txBody>
          <a:bodyPr anchor="b"/>
          <a:lstStyle>
            <a:lvl1pPr marL="0" indent="0">
              <a:buNone/>
              <a:defRPr sz="2400" b="1"/>
            </a:lvl1pPr>
            <a:lvl2pPr marL="457252" indent="0">
              <a:buNone/>
              <a:defRPr sz="2000" b="1"/>
            </a:lvl2pPr>
            <a:lvl3pPr marL="914504" indent="0">
              <a:buNone/>
              <a:defRPr sz="1800" b="1"/>
            </a:lvl3pPr>
            <a:lvl4pPr marL="1371757" indent="0">
              <a:buNone/>
              <a:defRPr sz="1600" b="1"/>
            </a:lvl4pPr>
            <a:lvl5pPr marL="1829009" indent="0">
              <a:buNone/>
              <a:defRPr sz="1600" b="1"/>
            </a:lvl5pPr>
            <a:lvl6pPr marL="2286261" indent="0">
              <a:buNone/>
              <a:defRPr sz="1600" b="1"/>
            </a:lvl6pPr>
            <a:lvl7pPr marL="2743513" indent="0">
              <a:buNone/>
              <a:defRPr sz="1600" b="1"/>
            </a:lvl7pPr>
            <a:lvl8pPr marL="3200766" indent="0">
              <a:buNone/>
              <a:defRPr sz="1600" b="1"/>
            </a:lvl8pPr>
            <a:lvl9pPr marL="3658018" indent="0">
              <a:buNone/>
              <a:defRPr sz="1600" b="1"/>
            </a:lvl9pPr>
          </a:lstStyle>
          <a:p>
            <a:pPr lvl="0"/>
            <a:r>
              <a:rPr lang="en-US"/>
              <a:t>Click to edit Master text styles</a:t>
            </a:r>
          </a:p>
        </p:txBody>
      </p:sp>
      <p:sp>
        <p:nvSpPr>
          <p:cNvPr id="6" name="Content Placeholder 5"/>
          <p:cNvSpPr>
            <a:spLocks noGrp="1"/>
          </p:cNvSpPr>
          <p:nvPr>
            <p:ph sz="quarter" idx="4"/>
          </p:nvPr>
        </p:nvSpPr>
        <p:spPr>
          <a:xfrm>
            <a:off x="3948272" y="3189817"/>
            <a:ext cx="3435509" cy="57952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6D5D923-524C-2843-97E8-A91DEBC79098}" type="datetimeFigureOut">
              <a:rPr lang="en-US" smtClean="0"/>
              <a:t>11/13/2025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312D8FB-B1DC-B043-ABF3-EF5EE66B082F}" type="slidenum">
              <a:rPr lang="en-US" smtClean="0"/>
              <a:t>‹#›</a:t>
            </a:fld>
            <a:endParaRPr lang="en-US"/>
          </a:p>
        </p:txBody>
      </p:sp>
    </p:spTree>
    <p:extLst>
      <p:ext uri="{BB962C8B-B14F-4D97-AF65-F5344CB8AC3E}">
        <p14:creationId xmlns:p14="http://schemas.microsoft.com/office/powerpoint/2010/main" val="456229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6D5D923-524C-2843-97E8-A91DEBC79098}" type="datetimeFigureOut">
              <a:rPr lang="en-US" smtClean="0"/>
              <a:t>11/13/2025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312D8FB-B1DC-B043-ABF3-EF5EE66B082F}" type="slidenum">
              <a:rPr lang="en-US" smtClean="0"/>
              <a:t>‹#›</a:t>
            </a:fld>
            <a:endParaRPr lang="en-US"/>
          </a:p>
        </p:txBody>
      </p:sp>
    </p:spTree>
    <p:extLst>
      <p:ext uri="{BB962C8B-B14F-4D97-AF65-F5344CB8AC3E}">
        <p14:creationId xmlns:p14="http://schemas.microsoft.com/office/powerpoint/2010/main" val="14685031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D5D923-524C-2843-97E8-A91DEBC79098}" type="datetimeFigureOut">
              <a:rPr lang="en-US" smtClean="0"/>
              <a:t>11/13/2025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312D8FB-B1DC-B043-ABF3-EF5EE66B082F}" type="slidenum">
              <a:rPr lang="en-US" smtClean="0"/>
              <a:t>‹#›</a:t>
            </a:fld>
            <a:endParaRPr lang="en-US"/>
          </a:p>
        </p:txBody>
      </p:sp>
    </p:spTree>
    <p:extLst>
      <p:ext uri="{BB962C8B-B14F-4D97-AF65-F5344CB8AC3E}">
        <p14:creationId xmlns:p14="http://schemas.microsoft.com/office/powerpoint/2010/main" val="22487042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8620" y="400473"/>
            <a:ext cx="2557066" cy="170434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038792" y="400474"/>
            <a:ext cx="4344988" cy="858456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88620" y="2104814"/>
            <a:ext cx="2557066" cy="6880226"/>
          </a:xfrm>
        </p:spPr>
        <p:txBody>
          <a:bodyPr/>
          <a:lstStyle>
            <a:lvl1pPr marL="0" indent="0">
              <a:buNone/>
              <a:defRPr sz="1400"/>
            </a:lvl1pPr>
            <a:lvl2pPr marL="457252" indent="0">
              <a:buNone/>
              <a:defRPr sz="1200"/>
            </a:lvl2pPr>
            <a:lvl3pPr marL="914504" indent="0">
              <a:buNone/>
              <a:defRPr sz="1000"/>
            </a:lvl3pPr>
            <a:lvl4pPr marL="1371757" indent="0">
              <a:buNone/>
              <a:defRPr sz="900"/>
            </a:lvl4pPr>
            <a:lvl5pPr marL="1829009" indent="0">
              <a:buNone/>
              <a:defRPr sz="900"/>
            </a:lvl5pPr>
            <a:lvl6pPr marL="2286261" indent="0">
              <a:buNone/>
              <a:defRPr sz="900"/>
            </a:lvl6pPr>
            <a:lvl7pPr marL="2743513" indent="0">
              <a:buNone/>
              <a:defRPr sz="900"/>
            </a:lvl7pPr>
            <a:lvl8pPr marL="3200766" indent="0">
              <a:buNone/>
              <a:defRPr sz="900"/>
            </a:lvl8pPr>
            <a:lvl9pPr marL="3658018"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6D5D923-524C-2843-97E8-A91DEBC79098}" type="datetimeFigureOut">
              <a:rPr lang="en-US" smtClean="0"/>
              <a:t>11/13/2025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12D8FB-B1DC-B043-ABF3-EF5EE66B082F}" type="slidenum">
              <a:rPr lang="en-US" smtClean="0"/>
              <a:t>‹#›</a:t>
            </a:fld>
            <a:endParaRPr lang="en-US"/>
          </a:p>
        </p:txBody>
      </p:sp>
    </p:spTree>
    <p:extLst>
      <p:ext uri="{BB962C8B-B14F-4D97-AF65-F5344CB8AC3E}">
        <p14:creationId xmlns:p14="http://schemas.microsoft.com/office/powerpoint/2010/main" val="26212878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23445" y="7040880"/>
            <a:ext cx="4663440" cy="831216"/>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523445" y="898737"/>
            <a:ext cx="4663440" cy="6035040"/>
          </a:xfrm>
        </p:spPr>
        <p:txBody>
          <a:bodyPr/>
          <a:lstStyle>
            <a:lvl1pPr marL="0" indent="0">
              <a:buNone/>
              <a:defRPr sz="3200"/>
            </a:lvl1pPr>
            <a:lvl2pPr marL="457252" indent="0">
              <a:buNone/>
              <a:defRPr sz="2800"/>
            </a:lvl2pPr>
            <a:lvl3pPr marL="914504" indent="0">
              <a:buNone/>
              <a:defRPr sz="2400"/>
            </a:lvl3pPr>
            <a:lvl4pPr marL="1371757" indent="0">
              <a:buNone/>
              <a:defRPr sz="2000"/>
            </a:lvl4pPr>
            <a:lvl5pPr marL="1829009" indent="0">
              <a:buNone/>
              <a:defRPr sz="2000"/>
            </a:lvl5pPr>
            <a:lvl6pPr marL="2286261" indent="0">
              <a:buNone/>
              <a:defRPr sz="2000"/>
            </a:lvl6pPr>
            <a:lvl7pPr marL="2743513" indent="0">
              <a:buNone/>
              <a:defRPr sz="2000"/>
            </a:lvl7pPr>
            <a:lvl8pPr marL="3200766" indent="0">
              <a:buNone/>
              <a:defRPr sz="2000"/>
            </a:lvl8pPr>
            <a:lvl9pPr marL="3658018"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523445" y="7872096"/>
            <a:ext cx="4663440" cy="1180464"/>
          </a:xfrm>
        </p:spPr>
        <p:txBody>
          <a:bodyPr/>
          <a:lstStyle>
            <a:lvl1pPr marL="0" indent="0">
              <a:buNone/>
              <a:defRPr sz="1400"/>
            </a:lvl1pPr>
            <a:lvl2pPr marL="457252" indent="0">
              <a:buNone/>
              <a:defRPr sz="1200"/>
            </a:lvl2pPr>
            <a:lvl3pPr marL="914504" indent="0">
              <a:buNone/>
              <a:defRPr sz="1000"/>
            </a:lvl3pPr>
            <a:lvl4pPr marL="1371757" indent="0">
              <a:buNone/>
              <a:defRPr sz="900"/>
            </a:lvl4pPr>
            <a:lvl5pPr marL="1829009" indent="0">
              <a:buNone/>
              <a:defRPr sz="900"/>
            </a:lvl5pPr>
            <a:lvl6pPr marL="2286261" indent="0">
              <a:buNone/>
              <a:defRPr sz="900"/>
            </a:lvl6pPr>
            <a:lvl7pPr marL="2743513" indent="0">
              <a:buNone/>
              <a:defRPr sz="900"/>
            </a:lvl7pPr>
            <a:lvl8pPr marL="3200766" indent="0">
              <a:buNone/>
              <a:defRPr sz="900"/>
            </a:lvl8pPr>
            <a:lvl9pPr marL="3658018"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6D5D923-524C-2843-97E8-A91DEBC79098}" type="datetimeFigureOut">
              <a:rPr lang="en-US" smtClean="0"/>
              <a:t>11/13/2025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12D8FB-B1DC-B043-ABF3-EF5EE66B082F}" type="slidenum">
              <a:rPr lang="en-US" smtClean="0"/>
              <a:t>‹#›</a:t>
            </a:fld>
            <a:endParaRPr lang="en-US"/>
          </a:p>
        </p:txBody>
      </p:sp>
    </p:spTree>
    <p:extLst>
      <p:ext uri="{BB962C8B-B14F-4D97-AF65-F5344CB8AC3E}">
        <p14:creationId xmlns:p14="http://schemas.microsoft.com/office/powerpoint/2010/main" val="20538094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8620" y="402802"/>
            <a:ext cx="6995160" cy="16764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88620" y="2346963"/>
            <a:ext cx="6995160" cy="663807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88620" y="9322649"/>
            <a:ext cx="1813560" cy="535517"/>
          </a:xfrm>
          <a:prstGeom prst="rect">
            <a:avLst/>
          </a:prstGeom>
        </p:spPr>
        <p:txBody>
          <a:bodyPr vert="horz" lIns="91440" tIns="45720" rIns="91440" bIns="45720" rtlCol="0" anchor="ctr"/>
          <a:lstStyle>
            <a:lvl1pPr algn="l">
              <a:defRPr sz="1200">
                <a:solidFill>
                  <a:schemeClr val="tx1">
                    <a:tint val="75000"/>
                  </a:schemeClr>
                </a:solidFill>
              </a:defRPr>
            </a:lvl1pPr>
          </a:lstStyle>
          <a:p>
            <a:fld id="{46D5D923-524C-2843-97E8-A91DEBC79098}" type="datetimeFigureOut">
              <a:rPr lang="en-US" smtClean="0"/>
              <a:t>11/13/2025</a:t>
            </a:fld>
            <a:endParaRPr lang="en-US"/>
          </a:p>
        </p:txBody>
      </p:sp>
      <p:sp>
        <p:nvSpPr>
          <p:cNvPr id="5" name="Footer Placeholder 4"/>
          <p:cNvSpPr>
            <a:spLocks noGrp="1"/>
          </p:cNvSpPr>
          <p:nvPr>
            <p:ph type="ftr" sz="quarter" idx="3"/>
          </p:nvPr>
        </p:nvSpPr>
        <p:spPr>
          <a:xfrm>
            <a:off x="2655570" y="9322649"/>
            <a:ext cx="2461260" cy="53551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570220" y="9322649"/>
            <a:ext cx="1813560" cy="535517"/>
          </a:xfrm>
          <a:prstGeom prst="rect">
            <a:avLst/>
          </a:prstGeom>
        </p:spPr>
        <p:txBody>
          <a:bodyPr vert="horz" lIns="91440" tIns="45720" rIns="91440" bIns="45720" rtlCol="0" anchor="ctr"/>
          <a:lstStyle>
            <a:lvl1pPr algn="r">
              <a:defRPr sz="1200">
                <a:solidFill>
                  <a:schemeClr val="tx1">
                    <a:tint val="75000"/>
                  </a:schemeClr>
                </a:solidFill>
              </a:defRPr>
            </a:lvl1pPr>
          </a:lstStyle>
          <a:p>
            <a:fld id="{9312D8FB-B1DC-B043-ABF3-EF5EE66B082F}" type="slidenum">
              <a:rPr lang="en-US" smtClean="0"/>
              <a:t>‹#›</a:t>
            </a:fld>
            <a:endParaRPr lang="en-US"/>
          </a:p>
        </p:txBody>
      </p:sp>
    </p:spTree>
    <p:extLst>
      <p:ext uri="{BB962C8B-B14F-4D97-AF65-F5344CB8AC3E}">
        <p14:creationId xmlns:p14="http://schemas.microsoft.com/office/powerpoint/2010/main" val="40105252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52" rtl="0" eaLnBrk="1" latinLnBrk="0" hangingPunct="1">
        <a:spcBef>
          <a:spcPct val="0"/>
        </a:spcBef>
        <a:buNone/>
        <a:defRPr sz="4400" kern="1200">
          <a:solidFill>
            <a:schemeClr val="tx1"/>
          </a:solidFill>
          <a:latin typeface="+mj-lt"/>
          <a:ea typeface="+mj-ea"/>
          <a:cs typeface="+mj-cs"/>
        </a:defRPr>
      </a:lvl1pPr>
    </p:titleStyle>
    <p:bodyStyle>
      <a:lvl1pPr marL="342939" indent="-342939" algn="l" defTabSz="457252" rtl="0" eaLnBrk="1" latinLnBrk="0" hangingPunct="1">
        <a:spcBef>
          <a:spcPct val="20000"/>
        </a:spcBef>
        <a:buFont typeface="Arial"/>
        <a:buChar char="•"/>
        <a:defRPr sz="3200" kern="1200">
          <a:solidFill>
            <a:schemeClr val="tx1"/>
          </a:solidFill>
          <a:latin typeface="+mn-lt"/>
          <a:ea typeface="+mn-ea"/>
          <a:cs typeface="+mn-cs"/>
        </a:defRPr>
      </a:lvl1pPr>
      <a:lvl2pPr marL="743035" indent="-285783" algn="l" defTabSz="457252" rtl="0" eaLnBrk="1" latinLnBrk="0" hangingPunct="1">
        <a:spcBef>
          <a:spcPct val="20000"/>
        </a:spcBef>
        <a:buFont typeface="Arial"/>
        <a:buChar char="–"/>
        <a:defRPr sz="2800" kern="1200">
          <a:solidFill>
            <a:schemeClr val="tx1"/>
          </a:solidFill>
          <a:latin typeface="+mn-lt"/>
          <a:ea typeface="+mn-ea"/>
          <a:cs typeface="+mn-cs"/>
        </a:defRPr>
      </a:lvl2pPr>
      <a:lvl3pPr marL="1143131" indent="-228626" algn="l" defTabSz="457252" rtl="0" eaLnBrk="1" latinLnBrk="0" hangingPunct="1">
        <a:spcBef>
          <a:spcPct val="20000"/>
        </a:spcBef>
        <a:buFont typeface="Arial"/>
        <a:buChar char="•"/>
        <a:defRPr sz="2400" kern="1200">
          <a:solidFill>
            <a:schemeClr val="tx1"/>
          </a:solidFill>
          <a:latin typeface="+mn-lt"/>
          <a:ea typeface="+mn-ea"/>
          <a:cs typeface="+mn-cs"/>
        </a:defRPr>
      </a:lvl3pPr>
      <a:lvl4pPr marL="1600383" indent="-228626" algn="l" defTabSz="457252" rtl="0" eaLnBrk="1" latinLnBrk="0" hangingPunct="1">
        <a:spcBef>
          <a:spcPct val="20000"/>
        </a:spcBef>
        <a:buFont typeface="Arial"/>
        <a:buChar char="–"/>
        <a:defRPr sz="2000" kern="1200">
          <a:solidFill>
            <a:schemeClr val="tx1"/>
          </a:solidFill>
          <a:latin typeface="+mn-lt"/>
          <a:ea typeface="+mn-ea"/>
          <a:cs typeface="+mn-cs"/>
        </a:defRPr>
      </a:lvl4pPr>
      <a:lvl5pPr marL="2057635" indent="-228626" algn="l" defTabSz="457252" rtl="0" eaLnBrk="1" latinLnBrk="0" hangingPunct="1">
        <a:spcBef>
          <a:spcPct val="20000"/>
        </a:spcBef>
        <a:buFont typeface="Arial"/>
        <a:buChar char="»"/>
        <a:defRPr sz="2000" kern="1200">
          <a:solidFill>
            <a:schemeClr val="tx1"/>
          </a:solidFill>
          <a:latin typeface="+mn-lt"/>
          <a:ea typeface="+mn-ea"/>
          <a:cs typeface="+mn-cs"/>
        </a:defRPr>
      </a:lvl5pPr>
      <a:lvl6pPr marL="2514887" indent="-228626" algn="l" defTabSz="457252" rtl="0" eaLnBrk="1" latinLnBrk="0" hangingPunct="1">
        <a:spcBef>
          <a:spcPct val="20000"/>
        </a:spcBef>
        <a:buFont typeface="Arial"/>
        <a:buChar char="•"/>
        <a:defRPr sz="2000" kern="1200">
          <a:solidFill>
            <a:schemeClr val="tx1"/>
          </a:solidFill>
          <a:latin typeface="+mn-lt"/>
          <a:ea typeface="+mn-ea"/>
          <a:cs typeface="+mn-cs"/>
        </a:defRPr>
      </a:lvl6pPr>
      <a:lvl7pPr marL="2972140" indent="-228626" algn="l" defTabSz="457252" rtl="0" eaLnBrk="1" latinLnBrk="0" hangingPunct="1">
        <a:spcBef>
          <a:spcPct val="20000"/>
        </a:spcBef>
        <a:buFont typeface="Arial"/>
        <a:buChar char="•"/>
        <a:defRPr sz="2000" kern="1200">
          <a:solidFill>
            <a:schemeClr val="tx1"/>
          </a:solidFill>
          <a:latin typeface="+mn-lt"/>
          <a:ea typeface="+mn-ea"/>
          <a:cs typeface="+mn-cs"/>
        </a:defRPr>
      </a:lvl7pPr>
      <a:lvl8pPr marL="3429392" indent="-228626" algn="l" defTabSz="457252" rtl="0" eaLnBrk="1" latinLnBrk="0" hangingPunct="1">
        <a:spcBef>
          <a:spcPct val="20000"/>
        </a:spcBef>
        <a:buFont typeface="Arial"/>
        <a:buChar char="•"/>
        <a:defRPr sz="2000" kern="1200">
          <a:solidFill>
            <a:schemeClr val="tx1"/>
          </a:solidFill>
          <a:latin typeface="+mn-lt"/>
          <a:ea typeface="+mn-ea"/>
          <a:cs typeface="+mn-cs"/>
        </a:defRPr>
      </a:lvl8pPr>
      <a:lvl9pPr marL="3886644" indent="-228626" algn="l" defTabSz="457252"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52" rtl="0" eaLnBrk="1" latinLnBrk="0" hangingPunct="1">
        <a:defRPr sz="1800" kern="1200">
          <a:solidFill>
            <a:schemeClr val="tx1"/>
          </a:solidFill>
          <a:latin typeface="+mn-lt"/>
          <a:ea typeface="+mn-ea"/>
          <a:cs typeface="+mn-cs"/>
        </a:defRPr>
      </a:lvl1pPr>
      <a:lvl2pPr marL="457252" algn="l" defTabSz="457252" rtl="0" eaLnBrk="1" latinLnBrk="0" hangingPunct="1">
        <a:defRPr sz="1800" kern="1200">
          <a:solidFill>
            <a:schemeClr val="tx1"/>
          </a:solidFill>
          <a:latin typeface="+mn-lt"/>
          <a:ea typeface="+mn-ea"/>
          <a:cs typeface="+mn-cs"/>
        </a:defRPr>
      </a:lvl2pPr>
      <a:lvl3pPr marL="914504" algn="l" defTabSz="457252" rtl="0" eaLnBrk="1" latinLnBrk="0" hangingPunct="1">
        <a:defRPr sz="1800" kern="1200">
          <a:solidFill>
            <a:schemeClr val="tx1"/>
          </a:solidFill>
          <a:latin typeface="+mn-lt"/>
          <a:ea typeface="+mn-ea"/>
          <a:cs typeface="+mn-cs"/>
        </a:defRPr>
      </a:lvl3pPr>
      <a:lvl4pPr marL="1371757" algn="l" defTabSz="457252" rtl="0" eaLnBrk="1" latinLnBrk="0" hangingPunct="1">
        <a:defRPr sz="1800" kern="1200">
          <a:solidFill>
            <a:schemeClr val="tx1"/>
          </a:solidFill>
          <a:latin typeface="+mn-lt"/>
          <a:ea typeface="+mn-ea"/>
          <a:cs typeface="+mn-cs"/>
        </a:defRPr>
      </a:lvl4pPr>
      <a:lvl5pPr marL="1829009" algn="l" defTabSz="457252" rtl="0" eaLnBrk="1" latinLnBrk="0" hangingPunct="1">
        <a:defRPr sz="1800" kern="1200">
          <a:solidFill>
            <a:schemeClr val="tx1"/>
          </a:solidFill>
          <a:latin typeface="+mn-lt"/>
          <a:ea typeface="+mn-ea"/>
          <a:cs typeface="+mn-cs"/>
        </a:defRPr>
      </a:lvl5pPr>
      <a:lvl6pPr marL="2286261" algn="l" defTabSz="457252" rtl="0" eaLnBrk="1" latinLnBrk="0" hangingPunct="1">
        <a:defRPr sz="1800" kern="1200">
          <a:solidFill>
            <a:schemeClr val="tx1"/>
          </a:solidFill>
          <a:latin typeface="+mn-lt"/>
          <a:ea typeface="+mn-ea"/>
          <a:cs typeface="+mn-cs"/>
        </a:defRPr>
      </a:lvl6pPr>
      <a:lvl7pPr marL="2743513" algn="l" defTabSz="457252" rtl="0" eaLnBrk="1" latinLnBrk="0" hangingPunct="1">
        <a:defRPr sz="1800" kern="1200">
          <a:solidFill>
            <a:schemeClr val="tx1"/>
          </a:solidFill>
          <a:latin typeface="+mn-lt"/>
          <a:ea typeface="+mn-ea"/>
          <a:cs typeface="+mn-cs"/>
        </a:defRPr>
      </a:lvl7pPr>
      <a:lvl8pPr marL="3200766" algn="l" defTabSz="457252" rtl="0" eaLnBrk="1" latinLnBrk="0" hangingPunct="1">
        <a:defRPr sz="1800" kern="1200">
          <a:solidFill>
            <a:schemeClr val="tx1"/>
          </a:solidFill>
          <a:latin typeface="+mn-lt"/>
          <a:ea typeface="+mn-ea"/>
          <a:cs typeface="+mn-cs"/>
        </a:defRPr>
      </a:lvl8pPr>
      <a:lvl9pPr marL="3658018" algn="l" defTabSz="45725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hyperlink" Target="https://www.tiktok.com/@counselorcollab1" TargetMode="External"/><Relationship Id="rId18" Type="http://schemas.openxmlformats.org/officeDocument/2006/relationships/image" Target="../media/image9.svg"/><Relationship Id="rId3" Type="http://schemas.openxmlformats.org/officeDocument/2006/relationships/tags" Target="../tags/tag3.xml"/><Relationship Id="rId7" Type="http://schemas.openxmlformats.org/officeDocument/2006/relationships/hyperlink" Target="https://www.facebook.com/HeartandMindTeaching" TargetMode="External"/><Relationship Id="rId12" Type="http://schemas.openxmlformats.org/officeDocument/2006/relationships/image" Target="../media/image5.svg"/><Relationship Id="rId17" Type="http://schemas.openxmlformats.org/officeDocument/2006/relationships/image" Target="../media/image8.png"/><Relationship Id="rId2" Type="http://schemas.openxmlformats.org/officeDocument/2006/relationships/tags" Target="../tags/tag2.xml"/><Relationship Id="rId16" Type="http://schemas.openxmlformats.org/officeDocument/2006/relationships/hyperlink" Target="https://www.instagram.com/heartandmindteaching/" TargetMode="External"/><Relationship Id="rId1" Type="http://schemas.openxmlformats.org/officeDocument/2006/relationships/tags" Target="../tags/tag1.xml"/><Relationship Id="rId6" Type="http://schemas.openxmlformats.org/officeDocument/2006/relationships/image" Target="../media/image1.PNG"/><Relationship Id="rId11" Type="http://schemas.openxmlformats.org/officeDocument/2006/relationships/image" Target="../media/image4.png"/><Relationship Id="rId5" Type="http://schemas.openxmlformats.org/officeDocument/2006/relationships/slideLayout" Target="../slideLayouts/slideLayout7.xml"/><Relationship Id="rId15" Type="http://schemas.openxmlformats.org/officeDocument/2006/relationships/image" Target="../media/image7.svg"/><Relationship Id="rId10" Type="http://schemas.openxmlformats.org/officeDocument/2006/relationships/hyperlink" Target="https://www.pinterest.com/HeartMindTeach/" TargetMode="External"/><Relationship Id="rId4" Type="http://schemas.openxmlformats.org/officeDocument/2006/relationships/tags" Target="../tags/tag4.xml"/><Relationship Id="rId9" Type="http://schemas.openxmlformats.org/officeDocument/2006/relationships/image" Target="../media/image3.svg"/><Relationship Id="rId1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image" Target="../media/image18.PNG"/><Relationship Id="rId5" Type="http://schemas.openxmlformats.org/officeDocument/2006/relationships/slideLayout" Target="../slideLayouts/slideLayout7.xml"/><Relationship Id="rId4" Type="http://schemas.openxmlformats.org/officeDocument/2006/relationships/tags" Target="../tags/tag56.xml"/></Relationships>
</file>

<file path=ppt/slides/_rels/slide11.xml.rels><?xml version="1.0" encoding="UTF-8" standalone="yes"?>
<Relationships xmlns="http://schemas.openxmlformats.org/package/2006/relationships"><Relationship Id="rId8" Type="http://schemas.openxmlformats.org/officeDocument/2006/relationships/tags" Target="../tags/tag64.xml"/><Relationship Id="rId13" Type="http://schemas.openxmlformats.org/officeDocument/2006/relationships/hyperlink" Target="https://www.teacherspayteachers.com/Product/Coping-Skills-Card-Game-SEL-playing-cards-12482993" TargetMode="External"/><Relationship Id="rId18" Type="http://schemas.openxmlformats.org/officeDocument/2006/relationships/image" Target="../media/image22.png"/><Relationship Id="rId3" Type="http://schemas.openxmlformats.org/officeDocument/2006/relationships/tags" Target="../tags/tag59.xml"/><Relationship Id="rId21" Type="http://schemas.openxmlformats.org/officeDocument/2006/relationships/hyperlink" Target="https://www.teacherspayteachers.com/Product/Career-Exploration-BUNDLE-3315162" TargetMode="External"/><Relationship Id="rId7" Type="http://schemas.openxmlformats.org/officeDocument/2006/relationships/tags" Target="../tags/tag63.xml"/><Relationship Id="rId12" Type="http://schemas.openxmlformats.org/officeDocument/2006/relationships/hyperlink" Target="https://heartandmindteaching.com/" TargetMode="External"/><Relationship Id="rId17" Type="http://schemas.openxmlformats.org/officeDocument/2006/relationships/hyperlink" Target="https://www.teacherspayteachers.com/Product/Day-in-the-Life-of-a-Community-Helper-Career-Exploration-12805995" TargetMode="External"/><Relationship Id="rId2" Type="http://schemas.openxmlformats.org/officeDocument/2006/relationships/tags" Target="../tags/tag58.xml"/><Relationship Id="rId16" Type="http://schemas.openxmlformats.org/officeDocument/2006/relationships/image" Target="../media/image21.png"/><Relationship Id="rId20" Type="http://schemas.openxmlformats.org/officeDocument/2006/relationships/image" Target="../media/image23.png"/><Relationship Id="rId1" Type="http://schemas.openxmlformats.org/officeDocument/2006/relationships/tags" Target="../tags/tag57.xml"/><Relationship Id="rId6" Type="http://schemas.openxmlformats.org/officeDocument/2006/relationships/tags" Target="../tags/tag62.xml"/><Relationship Id="rId11" Type="http://schemas.openxmlformats.org/officeDocument/2006/relationships/hyperlink" Target="https://counselorcollab.com/" TargetMode="External"/><Relationship Id="rId24" Type="http://schemas.openxmlformats.org/officeDocument/2006/relationships/image" Target="../media/image25.png"/><Relationship Id="rId5" Type="http://schemas.openxmlformats.org/officeDocument/2006/relationships/tags" Target="../tags/tag61.xml"/><Relationship Id="rId15" Type="http://schemas.openxmlformats.org/officeDocument/2006/relationships/hyperlink" Target="https://www.teacherspayteachers.com/Product/Character-Education-Vol-2-BUNDLE-9902467" TargetMode="External"/><Relationship Id="rId23" Type="http://schemas.openxmlformats.org/officeDocument/2006/relationships/hyperlink" Target="https://www.teacherspayteachers.com/Product/College-Town-College-Career-Awareness-11944574" TargetMode="External"/><Relationship Id="rId10" Type="http://schemas.openxmlformats.org/officeDocument/2006/relationships/image" Target="../media/image19.PNG"/><Relationship Id="rId19" Type="http://schemas.openxmlformats.org/officeDocument/2006/relationships/hyperlink" Target="https://www.teacherspayteachers.com/Product/Career-Town-Career-Exploration-Activities-6713291" TargetMode="External"/><Relationship Id="rId4" Type="http://schemas.openxmlformats.org/officeDocument/2006/relationships/tags" Target="../tags/tag60.xml"/><Relationship Id="rId9" Type="http://schemas.openxmlformats.org/officeDocument/2006/relationships/slideLayout" Target="../slideLayouts/slideLayout7.xml"/><Relationship Id="rId14" Type="http://schemas.openxmlformats.org/officeDocument/2006/relationships/image" Target="../media/image20.png"/><Relationship Id="rId22" Type="http://schemas.openxmlformats.org/officeDocument/2006/relationships/image" Target="../media/image24.png"/></Relationships>
</file>

<file path=ppt/slides/_rels/slide12.xml.rels><?xml version="1.0" encoding="UTF-8" standalone="yes"?>
<Relationships xmlns="http://schemas.openxmlformats.org/package/2006/relationships"><Relationship Id="rId8" Type="http://schemas.openxmlformats.org/officeDocument/2006/relationships/image" Target="../media/image27.jpg"/><Relationship Id="rId13" Type="http://schemas.openxmlformats.org/officeDocument/2006/relationships/hyperlink" Target="https://www.teacherspayteachers.com/store/scrappin-doodles" TargetMode="External"/><Relationship Id="rId3" Type="http://schemas.openxmlformats.org/officeDocument/2006/relationships/tags" Target="../tags/tag67.xml"/><Relationship Id="rId7" Type="http://schemas.openxmlformats.org/officeDocument/2006/relationships/hyperlink" Target="https://www.teacherspayteachers.com/Store/A-Primary-Kind-Of-Life" TargetMode="External"/><Relationship Id="rId12" Type="http://schemas.openxmlformats.org/officeDocument/2006/relationships/image" Target="../media/image29.jpg"/><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image" Target="../media/image26.PNG"/><Relationship Id="rId11" Type="http://schemas.openxmlformats.org/officeDocument/2006/relationships/hyperlink" Target="https://www.teacherspayteachers.com/store/zip-a-dee-doo-dah-designs" TargetMode="External"/><Relationship Id="rId5" Type="http://schemas.openxmlformats.org/officeDocument/2006/relationships/slideLayout" Target="../slideLayouts/slideLayout7.xml"/><Relationship Id="rId10" Type="http://schemas.openxmlformats.org/officeDocument/2006/relationships/image" Target="../media/image28.jpg"/><Relationship Id="rId4" Type="http://schemas.openxmlformats.org/officeDocument/2006/relationships/tags" Target="../tags/tag68.xml"/><Relationship Id="rId9" Type="http://schemas.openxmlformats.org/officeDocument/2006/relationships/hyperlink" Target="https://www.teacherspayteachers.com/Store/Kaitlynn-Albani" TargetMode="External"/><Relationship Id="rId14" Type="http://schemas.openxmlformats.org/officeDocument/2006/relationships/image" Target="../media/image30.jpg"/></Relationships>
</file>

<file path=ppt/slides/_rels/slide2.xml.rels><?xml version="1.0" encoding="UTF-8" standalone="yes"?>
<Relationships xmlns="http://schemas.openxmlformats.org/package/2006/relationships"><Relationship Id="rId8" Type="http://schemas.openxmlformats.org/officeDocument/2006/relationships/hyperlink" Target="https://docs.google.com/presentation/d/1ZA1eECCbzFUEoDKNvG00gIiOi1R4ehvEFdbFpGScHYE/copy" TargetMode="External"/><Relationship Id="rId3" Type="http://schemas.openxmlformats.org/officeDocument/2006/relationships/tags" Target="../tags/tag7.xml"/><Relationship Id="rId7" Type="http://schemas.openxmlformats.org/officeDocument/2006/relationships/hyperlink" Target="https://www.youtube.com/watch?v=rCNImsWUxZA" TargetMode="Externa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hyperlink" Target="https://blog.teacherspayteachers.com/digital-resources-for-the-paperless-google-classroom/?utm_source=TpT&amp;utm_medium=landing&amp;utm_campaign=teacher" TargetMode="External"/><Relationship Id="rId5" Type="http://schemas.openxmlformats.org/officeDocument/2006/relationships/image" Target="../media/image10.PNG"/><Relationship Id="rId4"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11.PNG"/><Relationship Id="rId5" Type="http://schemas.openxmlformats.org/officeDocument/2006/relationships/slideLayout" Target="../slideLayouts/slideLayout7.xml"/><Relationship Id="rId4" Type="http://schemas.openxmlformats.org/officeDocument/2006/relationships/tags" Target="../tags/tag11.xml"/></Relationships>
</file>

<file path=ppt/slides/_rels/slide4.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12.PNG"/><Relationship Id="rId5" Type="http://schemas.openxmlformats.org/officeDocument/2006/relationships/slideLayout" Target="../slideLayouts/slideLayout7.xml"/><Relationship Id="rId4" Type="http://schemas.openxmlformats.org/officeDocument/2006/relationships/tags" Target="../tags/tag15.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tags" Target="../tags/tag16.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9.xml"/><Relationship Id="rId1" Type="http://schemas.openxmlformats.org/officeDocument/2006/relationships/tags" Target="../tags/tag18.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1.xml"/><Relationship Id="rId1" Type="http://schemas.openxmlformats.org/officeDocument/2006/relationships/tags" Target="../tags/tag20.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tags" Target="../tags/tag34.xml"/><Relationship Id="rId18" Type="http://schemas.openxmlformats.org/officeDocument/2006/relationships/tags" Target="../tags/tag39.xml"/><Relationship Id="rId26" Type="http://schemas.openxmlformats.org/officeDocument/2006/relationships/tags" Target="../tags/tag47.xml"/><Relationship Id="rId3" Type="http://schemas.openxmlformats.org/officeDocument/2006/relationships/tags" Target="../tags/tag24.xml"/><Relationship Id="rId21" Type="http://schemas.openxmlformats.org/officeDocument/2006/relationships/tags" Target="../tags/tag42.xml"/><Relationship Id="rId7" Type="http://schemas.openxmlformats.org/officeDocument/2006/relationships/tags" Target="../tags/tag28.xml"/><Relationship Id="rId12" Type="http://schemas.openxmlformats.org/officeDocument/2006/relationships/tags" Target="../tags/tag33.xml"/><Relationship Id="rId17" Type="http://schemas.openxmlformats.org/officeDocument/2006/relationships/tags" Target="../tags/tag38.xml"/><Relationship Id="rId25" Type="http://schemas.openxmlformats.org/officeDocument/2006/relationships/tags" Target="../tags/tag46.xml"/><Relationship Id="rId2" Type="http://schemas.openxmlformats.org/officeDocument/2006/relationships/tags" Target="../tags/tag23.xml"/><Relationship Id="rId16" Type="http://schemas.openxmlformats.org/officeDocument/2006/relationships/tags" Target="../tags/tag37.xml"/><Relationship Id="rId20" Type="http://schemas.openxmlformats.org/officeDocument/2006/relationships/tags" Target="../tags/tag41.xml"/><Relationship Id="rId29" Type="http://schemas.openxmlformats.org/officeDocument/2006/relationships/slideLayout" Target="../slideLayouts/slideLayout7.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tags" Target="../tags/tag32.xml"/><Relationship Id="rId24" Type="http://schemas.openxmlformats.org/officeDocument/2006/relationships/tags" Target="../tags/tag45.xml"/><Relationship Id="rId5" Type="http://schemas.openxmlformats.org/officeDocument/2006/relationships/tags" Target="../tags/tag26.xml"/><Relationship Id="rId15" Type="http://schemas.openxmlformats.org/officeDocument/2006/relationships/tags" Target="../tags/tag36.xml"/><Relationship Id="rId23" Type="http://schemas.openxmlformats.org/officeDocument/2006/relationships/tags" Target="../tags/tag44.xml"/><Relationship Id="rId28" Type="http://schemas.openxmlformats.org/officeDocument/2006/relationships/tags" Target="../tags/tag49.xml"/><Relationship Id="rId10" Type="http://schemas.openxmlformats.org/officeDocument/2006/relationships/tags" Target="../tags/tag31.xml"/><Relationship Id="rId19" Type="http://schemas.openxmlformats.org/officeDocument/2006/relationships/tags" Target="../tags/tag40.xml"/><Relationship Id="rId4" Type="http://schemas.openxmlformats.org/officeDocument/2006/relationships/tags" Target="../tags/tag25.xml"/><Relationship Id="rId9" Type="http://schemas.openxmlformats.org/officeDocument/2006/relationships/tags" Target="../tags/tag30.xml"/><Relationship Id="rId14" Type="http://schemas.openxmlformats.org/officeDocument/2006/relationships/tags" Target="../tags/tag35.xml"/><Relationship Id="rId22" Type="http://schemas.openxmlformats.org/officeDocument/2006/relationships/tags" Target="../tags/tag43.xml"/><Relationship Id="rId27" Type="http://schemas.openxmlformats.org/officeDocument/2006/relationships/tags" Target="../tags/tag48.xml"/><Relationship Id="rId30"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5" Type="http://schemas.openxmlformats.org/officeDocument/2006/relationships/image" Target="../media/image17.PNG"/><Relationship Id="rId4"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a:blip r:embed="rId6"/>
          <a:stretch>
            <a:fillRect/>
          </a:stretch>
        </a:blipFill>
        <a:effectLst/>
      </p:bgPr>
    </p:bg>
    <p:spTree>
      <p:nvGrpSpPr>
        <p:cNvPr id="1" name=""/>
        <p:cNvGrpSpPr/>
        <p:nvPr/>
      </p:nvGrpSpPr>
      <p:grpSpPr>
        <a:xfrm>
          <a:off x="0" y="0"/>
          <a:ext cx="0" cy="0"/>
          <a:chOff x="0" y="0"/>
          <a:chExt cx="0" cy="0"/>
        </a:xfrm>
      </p:grpSpPr>
      <p:sp>
        <p:nvSpPr>
          <p:cNvPr id="37" name="Freeform 19">
            <a:hlinkClick r:id="rId7"/>
            <a:extLst>
              <a:ext uri="{FF2B5EF4-FFF2-40B4-BE49-F238E27FC236}">
                <a16:creationId xmlns:a16="http://schemas.microsoft.com/office/drawing/2014/main" id="{ACFDB834-E7A5-421B-ADCF-FD4639956838}"/>
              </a:ext>
            </a:extLst>
          </p:cNvPr>
          <p:cNvSpPr/>
          <p:nvPr>
            <p:custDataLst>
              <p:tags r:id="rId1"/>
            </p:custDataLst>
          </p:nvPr>
        </p:nvSpPr>
        <p:spPr>
          <a:xfrm>
            <a:off x="3939844" y="8869382"/>
            <a:ext cx="203752" cy="485572"/>
          </a:xfrm>
          <a:custGeom>
            <a:avLst/>
            <a:gdLst/>
            <a:ahLst/>
            <a:cxnLst/>
            <a:rect l="l" t="t" r="r" b="b"/>
            <a:pathLst>
              <a:path w="312093" h="660515">
                <a:moveTo>
                  <a:pt x="0" y="0"/>
                </a:moveTo>
                <a:lnTo>
                  <a:pt x="312093" y="0"/>
                </a:lnTo>
                <a:lnTo>
                  <a:pt x="312093" y="660515"/>
                </a:lnTo>
                <a:lnTo>
                  <a:pt x="0" y="66051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38" name="Freeform 26">
            <a:hlinkClick r:id="rId10"/>
            <a:extLst>
              <a:ext uri="{FF2B5EF4-FFF2-40B4-BE49-F238E27FC236}">
                <a16:creationId xmlns:a16="http://schemas.microsoft.com/office/drawing/2014/main" id="{853E780C-0668-4025-B8AD-D7683548CBE8}"/>
              </a:ext>
            </a:extLst>
          </p:cNvPr>
          <p:cNvSpPr/>
          <p:nvPr>
            <p:custDataLst>
              <p:tags r:id="rId2"/>
            </p:custDataLst>
          </p:nvPr>
        </p:nvSpPr>
        <p:spPr>
          <a:xfrm>
            <a:off x="5272718" y="8910040"/>
            <a:ext cx="434103" cy="427880"/>
          </a:xfrm>
          <a:custGeom>
            <a:avLst/>
            <a:gdLst/>
            <a:ahLst/>
            <a:cxnLst/>
            <a:rect l="l" t="t" r="r" b="b"/>
            <a:pathLst>
              <a:path w="614547" h="614547">
                <a:moveTo>
                  <a:pt x="0" y="0"/>
                </a:moveTo>
                <a:lnTo>
                  <a:pt x="614547" y="0"/>
                </a:lnTo>
                <a:lnTo>
                  <a:pt x="614547" y="614546"/>
                </a:lnTo>
                <a:lnTo>
                  <a:pt x="0" y="614546"/>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39" name="Freeform 30">
            <a:hlinkClick r:id="rId13"/>
            <a:extLst>
              <a:ext uri="{FF2B5EF4-FFF2-40B4-BE49-F238E27FC236}">
                <a16:creationId xmlns:a16="http://schemas.microsoft.com/office/drawing/2014/main" id="{35E31525-CF7A-4B01-B378-7747B5A34722}"/>
              </a:ext>
            </a:extLst>
          </p:cNvPr>
          <p:cNvSpPr/>
          <p:nvPr>
            <p:custDataLst>
              <p:tags r:id="rId3"/>
            </p:custDataLst>
          </p:nvPr>
        </p:nvSpPr>
        <p:spPr>
          <a:xfrm>
            <a:off x="6033789" y="8889012"/>
            <a:ext cx="345048" cy="444963"/>
          </a:xfrm>
          <a:custGeom>
            <a:avLst/>
            <a:gdLst/>
            <a:ahLst/>
            <a:cxnLst/>
            <a:rect l="l" t="t" r="r" b="b"/>
            <a:pathLst>
              <a:path w="523085" h="600384">
                <a:moveTo>
                  <a:pt x="0" y="0"/>
                </a:moveTo>
                <a:lnTo>
                  <a:pt x="523085" y="0"/>
                </a:lnTo>
                <a:lnTo>
                  <a:pt x="523085" y="600384"/>
                </a:lnTo>
                <a:lnTo>
                  <a:pt x="0" y="60038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sp>
      <p:sp>
        <p:nvSpPr>
          <p:cNvPr id="40" name="Freeform 31">
            <a:hlinkClick r:id="rId16"/>
            <a:extLst>
              <a:ext uri="{FF2B5EF4-FFF2-40B4-BE49-F238E27FC236}">
                <a16:creationId xmlns:a16="http://schemas.microsoft.com/office/drawing/2014/main" id="{FCE421FC-1ECC-4F03-8CD6-59722E3270C3}"/>
              </a:ext>
            </a:extLst>
          </p:cNvPr>
          <p:cNvSpPr/>
          <p:nvPr>
            <p:custDataLst>
              <p:tags r:id="rId4"/>
            </p:custDataLst>
          </p:nvPr>
        </p:nvSpPr>
        <p:spPr>
          <a:xfrm>
            <a:off x="4556720" y="8938203"/>
            <a:ext cx="422449" cy="364026"/>
          </a:xfrm>
          <a:custGeom>
            <a:avLst/>
            <a:gdLst/>
            <a:ahLst/>
            <a:cxnLst/>
            <a:rect l="l" t="t" r="r" b="b"/>
            <a:pathLst>
              <a:path w="603007" h="491176">
                <a:moveTo>
                  <a:pt x="0" y="0"/>
                </a:moveTo>
                <a:lnTo>
                  <a:pt x="603007" y="0"/>
                </a:lnTo>
                <a:lnTo>
                  <a:pt x="603007" y="491176"/>
                </a:lnTo>
                <a:lnTo>
                  <a:pt x="0" y="491176"/>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a:blip r:embed="rId6"/>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2A4F0D-9057-4883-941E-3A8465476523}"/>
              </a:ext>
            </a:extLst>
          </p:cNvPr>
          <p:cNvSpPr txBox="1"/>
          <p:nvPr>
            <p:custDataLst>
              <p:tags r:id="rId1"/>
            </p:custDataLst>
          </p:nvPr>
        </p:nvSpPr>
        <p:spPr>
          <a:xfrm>
            <a:off x="300853" y="218806"/>
            <a:ext cx="6383470" cy="3293209"/>
          </a:xfrm>
          <a:prstGeom prst="rect">
            <a:avLst/>
          </a:prstGeom>
          <a:noFill/>
        </p:spPr>
        <p:txBody>
          <a:bodyPr wrap="square" rtlCol="0">
            <a:spAutoFit/>
          </a:bodyPr>
          <a:lstStyle/>
          <a:p>
            <a:r>
              <a:rPr lang="en-US" sz="4800" dirty="0">
                <a:latin typeface="Cosmic Dust" pitchFamily="50" charset="0"/>
                <a:ea typeface="APLPapaTroll" panose="02000603000000000000" pitchFamily="2" charset="0"/>
              </a:rPr>
              <a:t>Check-In Challenge</a:t>
            </a:r>
          </a:p>
          <a:p>
            <a:r>
              <a:rPr lang="en-US" sz="1600" dirty="0">
                <a:latin typeface="APLPapaTroll" panose="02000603000000000000" pitchFamily="2" charset="0"/>
                <a:ea typeface="APLPapaTroll" panose="02000603000000000000" pitchFamily="2" charset="0"/>
              </a:rPr>
              <a:t>Goal: Build regular emotional communication at home.</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Instructions: Choose one time each day (after dinner, </a:t>
            </a:r>
          </a:p>
          <a:p>
            <a:r>
              <a:rPr lang="en-US" sz="1600" dirty="0">
                <a:latin typeface="APLPapaTroll" panose="02000603000000000000" pitchFamily="2" charset="0"/>
                <a:ea typeface="APLPapaTroll" panose="02000603000000000000" pitchFamily="2" charset="0"/>
              </a:rPr>
              <a:t>bedtime, car ride, etc.).</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Ask your child one connection question like: (Listen, don’t fix. Just validate and thank them for sharing.)</a:t>
            </a:r>
          </a:p>
          <a:p>
            <a:r>
              <a:rPr lang="en-US" sz="1600" dirty="0">
                <a:latin typeface="APLPapaTroll" panose="02000603000000000000" pitchFamily="2" charset="0"/>
                <a:ea typeface="APLPapaTroll" panose="02000603000000000000" pitchFamily="2" charset="0"/>
              </a:rPr>
              <a:t>“What was something that made you smile today?”</a:t>
            </a:r>
          </a:p>
          <a:p>
            <a:r>
              <a:rPr lang="en-US" sz="1600" dirty="0">
                <a:latin typeface="APLPapaTroll" panose="02000603000000000000" pitchFamily="2" charset="0"/>
                <a:ea typeface="APLPapaTroll" panose="02000603000000000000" pitchFamily="2" charset="0"/>
              </a:rPr>
              <a:t>“Was there a moment that felt stressful?”</a:t>
            </a:r>
          </a:p>
          <a:p>
            <a:r>
              <a:rPr lang="en-US" sz="1600" dirty="0">
                <a:latin typeface="APLPapaTroll" panose="02000603000000000000" pitchFamily="2" charset="0"/>
                <a:ea typeface="APLPapaTroll" panose="02000603000000000000" pitchFamily="2" charset="0"/>
              </a:rPr>
              <a:t>“What’s one thing you’re looking forward to tomorrow?”</a:t>
            </a:r>
          </a:p>
        </p:txBody>
      </p:sp>
      <p:sp>
        <p:nvSpPr>
          <p:cNvPr id="3" name="TextBox 2">
            <a:extLst>
              <a:ext uri="{FF2B5EF4-FFF2-40B4-BE49-F238E27FC236}">
                <a16:creationId xmlns:a16="http://schemas.microsoft.com/office/drawing/2014/main" id="{7211AE4E-ABE5-434C-A074-F10096A4AC0C}"/>
              </a:ext>
            </a:extLst>
          </p:cNvPr>
          <p:cNvSpPr txBox="1"/>
          <p:nvPr>
            <p:custDataLst>
              <p:tags r:id="rId2"/>
            </p:custDataLst>
          </p:nvPr>
        </p:nvSpPr>
        <p:spPr>
          <a:xfrm>
            <a:off x="288063" y="3687880"/>
            <a:ext cx="6818901" cy="2554545"/>
          </a:xfrm>
          <a:prstGeom prst="rect">
            <a:avLst/>
          </a:prstGeom>
          <a:noFill/>
        </p:spPr>
        <p:txBody>
          <a:bodyPr wrap="square" rtlCol="0">
            <a:spAutoFit/>
          </a:bodyPr>
          <a:lstStyle/>
          <a:p>
            <a:r>
              <a:rPr lang="en-US" sz="4800" dirty="0">
                <a:latin typeface="Cosmic Dust" pitchFamily="50" charset="0"/>
                <a:ea typeface="APLPapaTroll" panose="02000603000000000000" pitchFamily="2" charset="0"/>
              </a:rPr>
              <a:t>Family Coping Toolbox</a:t>
            </a:r>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Goal: Help families identify healthy coping strategies together.</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Instructions: Sit down as a family and list ways each person handles stress (good and bad). Together, decorate a small box or jar. Write healthy coping ideas on slips of paper — “go for a walk,” “listen to music,” “take 5 deep breaths,” “call a friend.” When someone feels overwhelmed, pull a card from the box. Parents encourage using the toolbox at least once a week.</a:t>
            </a:r>
          </a:p>
        </p:txBody>
      </p:sp>
      <p:sp>
        <p:nvSpPr>
          <p:cNvPr id="4" name="TextBox 3">
            <a:extLst>
              <a:ext uri="{FF2B5EF4-FFF2-40B4-BE49-F238E27FC236}">
                <a16:creationId xmlns:a16="http://schemas.microsoft.com/office/drawing/2014/main" id="{27727961-4BB2-4E32-8C53-E72C5A2C4B0A}"/>
              </a:ext>
            </a:extLst>
          </p:cNvPr>
          <p:cNvSpPr txBox="1"/>
          <p:nvPr>
            <p:custDataLst>
              <p:tags r:id="rId3"/>
            </p:custDataLst>
          </p:nvPr>
        </p:nvSpPr>
        <p:spPr>
          <a:xfrm>
            <a:off x="217397" y="6501247"/>
            <a:ext cx="7337604" cy="3385542"/>
          </a:xfrm>
          <a:prstGeom prst="rect">
            <a:avLst/>
          </a:prstGeom>
          <a:noFill/>
        </p:spPr>
        <p:txBody>
          <a:bodyPr wrap="square" rtlCol="0">
            <a:spAutoFit/>
          </a:bodyPr>
          <a:lstStyle/>
          <a:p>
            <a:r>
              <a:rPr lang="en-US" sz="3800" dirty="0">
                <a:latin typeface="Cosmic Dust" pitchFamily="50" charset="0"/>
                <a:ea typeface="APLPapaTroll" panose="02000603000000000000" pitchFamily="2" charset="0"/>
              </a:rPr>
              <a:t>Conversation Starters for Mental Health</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Goal: Reduce stigma and keep dialogue open.</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Instructions: Print a sheet of 10–12 conversation starters (examples below). Cut them out and place them in a bowl. Each week, pick one to discuss.</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Examples: “What does stress feel like in your body?” </a:t>
            </a:r>
          </a:p>
          <a:p>
            <a:r>
              <a:rPr lang="en-US" sz="1600" dirty="0">
                <a:latin typeface="APLPapaTroll" panose="02000603000000000000" pitchFamily="2" charset="0"/>
                <a:ea typeface="APLPapaTroll" panose="02000603000000000000" pitchFamily="2" charset="0"/>
              </a:rPr>
              <a:t>“What helps you calm down when you’re upset?” </a:t>
            </a:r>
          </a:p>
          <a:p>
            <a:r>
              <a:rPr lang="en-US" sz="1600" dirty="0">
                <a:latin typeface="APLPapaTroll" panose="02000603000000000000" pitchFamily="2" charset="0"/>
                <a:ea typeface="APLPapaTroll" panose="02000603000000000000" pitchFamily="2" charset="0"/>
              </a:rPr>
              <a:t>“What’s something people your age worry about?” </a:t>
            </a:r>
          </a:p>
          <a:p>
            <a:r>
              <a:rPr lang="en-US" sz="1600" dirty="0">
                <a:latin typeface="APLPapaTroll" panose="02000603000000000000" pitchFamily="2" charset="0"/>
                <a:ea typeface="APLPapaTroll" panose="02000603000000000000" pitchFamily="2" charset="0"/>
              </a:rPr>
              <a:t>“How do friends help your mental health?”</a:t>
            </a:r>
          </a:p>
          <a:p>
            <a:r>
              <a:rPr lang="en-US" sz="1600" dirty="0">
                <a:latin typeface="APLPapaTroll" panose="02000603000000000000" pitchFamily="2" charset="0"/>
                <a:ea typeface="APLPapaTroll" panose="02000603000000000000" pitchFamily="2" charset="0"/>
              </a:rPr>
              <a:t>“What’s one way our family could take better care of our mental health?”</a:t>
            </a:r>
          </a:p>
        </p:txBody>
      </p:sp>
      <p:sp>
        <p:nvSpPr>
          <p:cNvPr id="18" name="TextBox 17">
            <a:extLst>
              <a:ext uri="{FF2B5EF4-FFF2-40B4-BE49-F238E27FC236}">
                <a16:creationId xmlns:a16="http://schemas.microsoft.com/office/drawing/2014/main" id="{14209C17-D22C-4DF4-B366-D1E430609BD6}"/>
              </a:ext>
            </a:extLst>
          </p:cNvPr>
          <p:cNvSpPr txBox="1"/>
          <p:nvPr>
            <p:custDataLst>
              <p:tags r:id="rId4"/>
            </p:custDataLst>
          </p:nvPr>
        </p:nvSpPr>
        <p:spPr>
          <a:xfrm>
            <a:off x="5495341" y="359595"/>
            <a:ext cx="2145130" cy="1569660"/>
          </a:xfrm>
          <a:prstGeom prst="rect">
            <a:avLst/>
          </a:prstGeom>
          <a:noFill/>
        </p:spPr>
        <p:txBody>
          <a:bodyPr wrap="square" rtlCol="0">
            <a:spAutoFit/>
          </a:bodyPr>
          <a:lstStyle/>
          <a:p>
            <a:r>
              <a:rPr lang="en-US" sz="3200" dirty="0">
                <a:latin typeface="APLPapaTroll" panose="02000603000000000000" pitchFamily="2" charset="0"/>
                <a:ea typeface="APLPapaTroll" panose="02000603000000000000" pitchFamily="2" charset="0"/>
              </a:rPr>
              <a:t>Family Connection Activities</a:t>
            </a:r>
          </a:p>
        </p:txBody>
      </p:sp>
    </p:spTree>
    <p:extLst>
      <p:ext uri="{BB962C8B-B14F-4D97-AF65-F5344CB8AC3E}">
        <p14:creationId xmlns:p14="http://schemas.microsoft.com/office/powerpoint/2010/main" val="30355369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a:blip r:embed="rId10"/>
          <a:stretch>
            <a:fillRect/>
          </a:stretch>
        </a:blipFill>
        <a:effectLst/>
      </p:bgPr>
    </p:bg>
    <p:spTree>
      <p:nvGrpSpPr>
        <p:cNvPr id="1" name=""/>
        <p:cNvGrpSpPr/>
        <p:nvPr/>
      </p:nvGrpSpPr>
      <p:grpSpPr>
        <a:xfrm>
          <a:off x="0" y="0"/>
          <a:ext cx="0" cy="0"/>
          <a:chOff x="0" y="0"/>
          <a:chExt cx="0" cy="0"/>
        </a:xfrm>
      </p:grpSpPr>
      <p:sp>
        <p:nvSpPr>
          <p:cNvPr id="62" name="TextBox 50">
            <a:hlinkClick r:id="rId11"/>
            <a:extLst>
              <a:ext uri="{FF2B5EF4-FFF2-40B4-BE49-F238E27FC236}">
                <a16:creationId xmlns:a16="http://schemas.microsoft.com/office/drawing/2014/main" id="{AADDBE95-75D6-46A4-B4E2-E62B29A48826}"/>
              </a:ext>
            </a:extLst>
          </p:cNvPr>
          <p:cNvSpPr txBox="1"/>
          <p:nvPr>
            <p:custDataLst>
              <p:tags r:id="rId1"/>
            </p:custDataLst>
          </p:nvPr>
        </p:nvSpPr>
        <p:spPr>
          <a:xfrm>
            <a:off x="87855" y="7777546"/>
            <a:ext cx="3862714" cy="713657"/>
          </a:xfrm>
          <a:prstGeom prst="rect">
            <a:avLst/>
          </a:prstGeom>
        </p:spPr>
        <p:txBody>
          <a:bodyPr lIns="0" tIns="0" rIns="0" bIns="0" rtlCol="0" anchor="t">
            <a:spAutoFit/>
          </a:bodyPr>
          <a:lstStyle/>
          <a:p>
            <a:pPr algn="ctr">
              <a:lnSpc>
                <a:spcPts val="2749"/>
              </a:lnSpc>
            </a:pPr>
            <a:r>
              <a:rPr lang="en-US" sz="2400" dirty="0">
                <a:solidFill>
                  <a:srgbClr val="00B0F0"/>
                </a:solidFill>
                <a:latin typeface="APLPapaTroll" panose="02000603000000000000" pitchFamily="2" charset="0"/>
                <a:ea typeface="APLPapaTroll" panose="02000603000000000000" pitchFamily="2" charset="0"/>
                <a:cs typeface="Dreaming Outloud Sans"/>
                <a:sym typeface="Dreaming Outloud Sans"/>
              </a:rPr>
              <a:t>www.counselorcollab.com</a:t>
            </a:r>
          </a:p>
          <a:p>
            <a:pPr algn="ctr">
              <a:lnSpc>
                <a:spcPts val="2749"/>
              </a:lnSpc>
            </a:pPr>
            <a:endParaRPr lang="en-US" sz="2400" dirty="0">
              <a:solidFill>
                <a:srgbClr val="00B0F0"/>
              </a:solidFill>
              <a:latin typeface="APLPapaTroll" panose="02000603000000000000" pitchFamily="2" charset="0"/>
              <a:ea typeface="APLPapaTroll" panose="02000603000000000000" pitchFamily="2" charset="0"/>
              <a:cs typeface="Dreaming Outloud Sans"/>
              <a:sym typeface="Dreaming Outloud Sans"/>
            </a:endParaRPr>
          </a:p>
        </p:txBody>
      </p:sp>
      <p:sp>
        <p:nvSpPr>
          <p:cNvPr id="63" name="TextBox 50">
            <a:hlinkClick r:id="rId12"/>
            <a:extLst>
              <a:ext uri="{FF2B5EF4-FFF2-40B4-BE49-F238E27FC236}">
                <a16:creationId xmlns:a16="http://schemas.microsoft.com/office/drawing/2014/main" id="{E252BF21-C76A-4136-80A1-26862E7E98AA}"/>
              </a:ext>
            </a:extLst>
          </p:cNvPr>
          <p:cNvSpPr txBox="1"/>
          <p:nvPr>
            <p:custDataLst>
              <p:tags r:id="rId2"/>
            </p:custDataLst>
          </p:nvPr>
        </p:nvSpPr>
        <p:spPr>
          <a:xfrm>
            <a:off x="-76236" y="9731134"/>
            <a:ext cx="3862714" cy="692497"/>
          </a:xfrm>
          <a:prstGeom prst="rect">
            <a:avLst/>
          </a:prstGeom>
        </p:spPr>
        <p:txBody>
          <a:bodyPr lIns="0" tIns="0" rIns="0" bIns="0" rtlCol="0" anchor="t">
            <a:spAutoFit/>
          </a:bodyPr>
          <a:lstStyle/>
          <a:p>
            <a:pPr algn="ctr">
              <a:lnSpc>
                <a:spcPts val="2749"/>
              </a:lnSpc>
            </a:pPr>
            <a:r>
              <a:rPr lang="en-US" sz="1963" dirty="0">
                <a:solidFill>
                  <a:srgbClr val="00B0F0"/>
                </a:solidFill>
                <a:latin typeface="APLPapaTroll" panose="02000603000000000000" pitchFamily="2" charset="0"/>
                <a:ea typeface="APLPapaTroll" panose="02000603000000000000" pitchFamily="2" charset="0"/>
                <a:cs typeface="Dreaming Outloud Sans"/>
                <a:sym typeface="Dreaming Outloud Sans"/>
              </a:rPr>
              <a:t>www.heartandmindteaching.com</a:t>
            </a:r>
          </a:p>
          <a:p>
            <a:pPr algn="ctr">
              <a:lnSpc>
                <a:spcPts val="2749"/>
              </a:lnSpc>
            </a:pPr>
            <a:endParaRPr lang="en-US" sz="1963" dirty="0">
              <a:solidFill>
                <a:srgbClr val="00B0F0"/>
              </a:solidFill>
              <a:latin typeface="APLPapaTroll" panose="02000603000000000000" pitchFamily="2" charset="0"/>
              <a:ea typeface="APLPapaTroll" panose="02000603000000000000" pitchFamily="2" charset="0"/>
              <a:cs typeface="Dreaming Outloud Sans"/>
              <a:sym typeface="Dreaming Outloud Sans"/>
            </a:endParaRPr>
          </a:p>
        </p:txBody>
      </p:sp>
      <p:pic>
        <p:nvPicPr>
          <p:cNvPr id="65" name="Picture 64">
            <a:hlinkClick r:id="rId13"/>
            <a:extLst>
              <a:ext uri="{FF2B5EF4-FFF2-40B4-BE49-F238E27FC236}">
                <a16:creationId xmlns:a16="http://schemas.microsoft.com/office/drawing/2014/main" id="{731D23BB-9507-4761-A321-6DD9BE1CE6DF}"/>
              </a:ext>
            </a:extLst>
          </p:cNvPr>
          <p:cNvPicPr>
            <a:picLocks noChangeAspect="1"/>
          </p:cNvPicPr>
          <p:nvPr>
            <p:custDataLst>
              <p:tags r:id="rId3"/>
            </p:custDataLst>
          </p:nvPr>
        </p:nvPicPr>
        <p:blipFill>
          <a:blip r:embed="rId14"/>
          <a:stretch>
            <a:fillRect/>
          </a:stretch>
        </p:blipFill>
        <p:spPr>
          <a:xfrm>
            <a:off x="282063" y="4062785"/>
            <a:ext cx="2180721" cy="2180721"/>
          </a:xfrm>
          <a:prstGeom prst="rect">
            <a:avLst/>
          </a:prstGeom>
        </p:spPr>
      </p:pic>
      <p:pic>
        <p:nvPicPr>
          <p:cNvPr id="67" name="Picture 66">
            <a:hlinkClick r:id="rId15"/>
            <a:extLst>
              <a:ext uri="{FF2B5EF4-FFF2-40B4-BE49-F238E27FC236}">
                <a16:creationId xmlns:a16="http://schemas.microsoft.com/office/drawing/2014/main" id="{3ADBCC28-3C58-48F8-AEE3-412681E8CBD9}"/>
              </a:ext>
            </a:extLst>
          </p:cNvPr>
          <p:cNvPicPr>
            <a:picLocks noChangeAspect="1"/>
          </p:cNvPicPr>
          <p:nvPr>
            <p:custDataLst>
              <p:tags r:id="rId4"/>
            </p:custDataLst>
          </p:nvPr>
        </p:nvPicPr>
        <p:blipFill>
          <a:blip r:embed="rId16"/>
          <a:stretch>
            <a:fillRect/>
          </a:stretch>
        </p:blipFill>
        <p:spPr>
          <a:xfrm>
            <a:off x="2801670" y="4060293"/>
            <a:ext cx="2169058" cy="2169058"/>
          </a:xfrm>
          <a:prstGeom prst="rect">
            <a:avLst/>
          </a:prstGeom>
        </p:spPr>
      </p:pic>
      <p:pic>
        <p:nvPicPr>
          <p:cNvPr id="69" name="Picture 68">
            <a:hlinkClick r:id="rId17"/>
            <a:extLst>
              <a:ext uri="{FF2B5EF4-FFF2-40B4-BE49-F238E27FC236}">
                <a16:creationId xmlns:a16="http://schemas.microsoft.com/office/drawing/2014/main" id="{D1469592-E3CE-40F3-808F-D2284221687B}"/>
              </a:ext>
            </a:extLst>
          </p:cNvPr>
          <p:cNvPicPr>
            <a:picLocks noChangeAspect="1"/>
          </p:cNvPicPr>
          <p:nvPr>
            <p:custDataLst>
              <p:tags r:id="rId5"/>
            </p:custDataLst>
          </p:nvPr>
        </p:nvPicPr>
        <p:blipFill>
          <a:blip r:embed="rId18"/>
          <a:srcRect/>
          <a:stretch/>
        </p:blipFill>
        <p:spPr>
          <a:xfrm>
            <a:off x="292437" y="1456339"/>
            <a:ext cx="2143797" cy="2143797"/>
          </a:xfrm>
          <a:prstGeom prst="rect">
            <a:avLst/>
          </a:prstGeom>
        </p:spPr>
      </p:pic>
      <p:pic>
        <p:nvPicPr>
          <p:cNvPr id="71" name="Picture 70">
            <a:hlinkClick r:id="rId19"/>
            <a:extLst>
              <a:ext uri="{FF2B5EF4-FFF2-40B4-BE49-F238E27FC236}">
                <a16:creationId xmlns:a16="http://schemas.microsoft.com/office/drawing/2014/main" id="{4C80704D-62B7-4261-897F-9AA0FD814883}"/>
              </a:ext>
            </a:extLst>
          </p:cNvPr>
          <p:cNvPicPr>
            <a:picLocks noChangeAspect="1"/>
          </p:cNvPicPr>
          <p:nvPr>
            <p:custDataLst>
              <p:tags r:id="rId6"/>
            </p:custDataLst>
          </p:nvPr>
        </p:nvPicPr>
        <p:blipFill>
          <a:blip r:embed="rId20"/>
          <a:stretch>
            <a:fillRect/>
          </a:stretch>
        </p:blipFill>
        <p:spPr>
          <a:xfrm>
            <a:off x="2801670" y="1431131"/>
            <a:ext cx="2169058" cy="2169058"/>
          </a:xfrm>
          <a:prstGeom prst="rect">
            <a:avLst/>
          </a:prstGeom>
        </p:spPr>
      </p:pic>
      <p:pic>
        <p:nvPicPr>
          <p:cNvPr id="73" name="Picture 72">
            <a:hlinkClick r:id="rId21"/>
            <a:extLst>
              <a:ext uri="{FF2B5EF4-FFF2-40B4-BE49-F238E27FC236}">
                <a16:creationId xmlns:a16="http://schemas.microsoft.com/office/drawing/2014/main" id="{700D019E-7F0A-4646-A93B-6E7B0E17F8B3}"/>
              </a:ext>
            </a:extLst>
          </p:cNvPr>
          <p:cNvPicPr>
            <a:picLocks noChangeAspect="1"/>
          </p:cNvPicPr>
          <p:nvPr>
            <p:custDataLst>
              <p:tags r:id="rId7"/>
            </p:custDataLst>
          </p:nvPr>
        </p:nvPicPr>
        <p:blipFill>
          <a:blip r:embed="rId22"/>
          <a:stretch>
            <a:fillRect/>
          </a:stretch>
        </p:blipFill>
        <p:spPr>
          <a:xfrm>
            <a:off x="5299741" y="4040264"/>
            <a:ext cx="2229235" cy="2229235"/>
          </a:xfrm>
          <a:prstGeom prst="rect">
            <a:avLst/>
          </a:prstGeom>
        </p:spPr>
      </p:pic>
      <p:pic>
        <p:nvPicPr>
          <p:cNvPr id="75" name="Picture 74">
            <a:hlinkClick r:id="rId23"/>
            <a:extLst>
              <a:ext uri="{FF2B5EF4-FFF2-40B4-BE49-F238E27FC236}">
                <a16:creationId xmlns:a16="http://schemas.microsoft.com/office/drawing/2014/main" id="{A4074909-A143-44AA-8019-095309168768}"/>
              </a:ext>
            </a:extLst>
          </p:cNvPr>
          <p:cNvPicPr>
            <a:picLocks noChangeAspect="1"/>
          </p:cNvPicPr>
          <p:nvPr>
            <p:custDataLst>
              <p:tags r:id="rId8"/>
            </p:custDataLst>
          </p:nvPr>
        </p:nvPicPr>
        <p:blipFill>
          <a:blip r:embed="rId24"/>
          <a:stretch>
            <a:fillRect/>
          </a:stretch>
        </p:blipFill>
        <p:spPr>
          <a:xfrm>
            <a:off x="5336751" y="1441602"/>
            <a:ext cx="2192225" cy="219222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a:blip r:embed="rId6"/>
          <a:stretch>
            <a:fillRect/>
          </a:stretch>
        </a:blipFill>
        <a:effectLst/>
      </p:bgPr>
    </p:bg>
    <p:spTree>
      <p:nvGrpSpPr>
        <p:cNvPr id="1" name=""/>
        <p:cNvGrpSpPr/>
        <p:nvPr/>
      </p:nvGrpSpPr>
      <p:grpSpPr>
        <a:xfrm>
          <a:off x="0" y="0"/>
          <a:ext cx="0" cy="0"/>
          <a:chOff x="0" y="0"/>
          <a:chExt cx="0" cy="0"/>
        </a:xfrm>
      </p:grpSpPr>
      <p:pic>
        <p:nvPicPr>
          <p:cNvPr id="71" name="Picture 70">
            <a:hlinkClick r:id="rId7"/>
            <a:extLst>
              <a:ext uri="{FF2B5EF4-FFF2-40B4-BE49-F238E27FC236}">
                <a16:creationId xmlns:a16="http://schemas.microsoft.com/office/drawing/2014/main" id="{6242AEE5-D710-4CEB-94A9-93024573D196}"/>
              </a:ext>
            </a:extLst>
          </p:cNvPr>
          <p:cNvPicPr>
            <a:picLocks noChangeAspect="1"/>
          </p:cNvPicPr>
          <p:nvPr>
            <p:custDataLst>
              <p:tags r:id="rId1"/>
            </p:custDataLst>
          </p:nvPr>
        </p:nvPicPr>
        <p:blipFill>
          <a:blip r:embed="rId8"/>
          <a:stretch>
            <a:fillRect/>
          </a:stretch>
        </p:blipFill>
        <p:spPr>
          <a:xfrm>
            <a:off x="368561" y="8776010"/>
            <a:ext cx="654999" cy="654999"/>
          </a:xfrm>
          <a:prstGeom prst="rect">
            <a:avLst/>
          </a:prstGeom>
        </p:spPr>
      </p:pic>
      <p:pic>
        <p:nvPicPr>
          <p:cNvPr id="77" name="Picture 76" descr="A picture containing text, newspaper, book&#10;&#10;Description generated with very high confidence">
            <a:hlinkClick r:id="rId9"/>
            <a:extLst>
              <a:ext uri="{FF2B5EF4-FFF2-40B4-BE49-F238E27FC236}">
                <a16:creationId xmlns:a16="http://schemas.microsoft.com/office/drawing/2014/main" id="{7A9BD70E-EDDC-4A24-A168-4C3A279C9903}"/>
              </a:ext>
            </a:extLst>
          </p:cNvPr>
          <p:cNvPicPr>
            <a:picLocks noChangeAspect="1"/>
          </p:cNvPicPr>
          <p:nvPr>
            <p:custDataLst>
              <p:tags r:id="rId2"/>
            </p:custDataLst>
          </p:nvPr>
        </p:nvPicPr>
        <p:blipFill rotWithShape="1">
          <a:blip r:embed="rId10"/>
          <a:srcRect t="10464" b="16808"/>
          <a:stretch/>
        </p:blipFill>
        <p:spPr>
          <a:xfrm>
            <a:off x="1095775" y="8844429"/>
            <a:ext cx="811728" cy="590349"/>
          </a:xfrm>
          <a:prstGeom prst="rect">
            <a:avLst/>
          </a:prstGeom>
        </p:spPr>
      </p:pic>
      <p:pic>
        <p:nvPicPr>
          <p:cNvPr id="30" name="Picture 29">
            <a:hlinkClick r:id="rId11"/>
            <a:extLst>
              <a:ext uri="{FF2B5EF4-FFF2-40B4-BE49-F238E27FC236}">
                <a16:creationId xmlns:a16="http://schemas.microsoft.com/office/drawing/2014/main" id="{2A311B84-8EA8-4C69-88B9-C186AF7FA9C1}"/>
              </a:ext>
            </a:extLst>
          </p:cNvPr>
          <p:cNvPicPr>
            <a:picLocks noChangeAspect="1"/>
          </p:cNvPicPr>
          <p:nvPr>
            <p:custDataLst>
              <p:tags r:id="rId3"/>
            </p:custDataLst>
          </p:nvPr>
        </p:nvPicPr>
        <p:blipFill>
          <a:blip r:embed="rId12"/>
          <a:stretch>
            <a:fillRect/>
          </a:stretch>
        </p:blipFill>
        <p:spPr>
          <a:xfrm>
            <a:off x="2023204" y="8837597"/>
            <a:ext cx="659064" cy="659064"/>
          </a:xfrm>
          <a:prstGeom prst="rect">
            <a:avLst/>
          </a:prstGeom>
        </p:spPr>
      </p:pic>
      <p:pic>
        <p:nvPicPr>
          <p:cNvPr id="23" name="Picture 22" descr="A circle with a rainbow and text&#10;&#10;Description automatically generated">
            <a:hlinkClick r:id="rId13"/>
            <a:extLst>
              <a:ext uri="{FF2B5EF4-FFF2-40B4-BE49-F238E27FC236}">
                <a16:creationId xmlns:a16="http://schemas.microsoft.com/office/drawing/2014/main" id="{BEA202EC-273D-44A8-AA55-EFF5F5AA55A2}"/>
              </a:ext>
            </a:extLst>
          </p:cNvPr>
          <p:cNvPicPr>
            <a:picLocks noChangeAspect="1"/>
          </p:cNvPicPr>
          <p:nvPr>
            <p:custDataLst>
              <p:tags r:id="rId4"/>
            </p:custDataLst>
          </p:nvPr>
        </p:nvPicPr>
        <p:blipFill>
          <a:blip r:embed="rId14"/>
          <a:stretch>
            <a:fillRect/>
          </a:stretch>
        </p:blipFill>
        <p:spPr>
          <a:xfrm>
            <a:off x="2759402" y="8827353"/>
            <a:ext cx="654941" cy="654941"/>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39" name="TextBox 38">
            <a:hlinkClick r:id="rId6"/>
            <a:extLst>
              <a:ext uri="{FF2B5EF4-FFF2-40B4-BE49-F238E27FC236}">
                <a16:creationId xmlns:a16="http://schemas.microsoft.com/office/drawing/2014/main" id="{422DAD95-87DE-48FD-A96B-83456475B7E3}"/>
              </a:ext>
            </a:extLst>
          </p:cNvPr>
          <p:cNvSpPr txBox="1"/>
          <p:nvPr>
            <p:custDataLst>
              <p:tags r:id="rId1"/>
            </p:custDataLst>
          </p:nvPr>
        </p:nvSpPr>
        <p:spPr>
          <a:xfrm>
            <a:off x="1905000" y="9381192"/>
            <a:ext cx="6846860" cy="307777"/>
          </a:xfrm>
          <a:prstGeom prst="rect">
            <a:avLst/>
          </a:prstGeom>
          <a:noFill/>
        </p:spPr>
        <p:txBody>
          <a:bodyPr wrap="square" rtlCol="0">
            <a:spAutoFit/>
          </a:bodyPr>
          <a:lstStyle/>
          <a:p>
            <a:r>
              <a:rPr lang="en-US" sz="1400" u="sng" dirty="0">
                <a:latin typeface="APLHappyDance" panose="02000603000000000000" pitchFamily="2" charset="0"/>
                <a:ea typeface="APLHappyDance" panose="02000603000000000000" pitchFamily="2" charset="0"/>
                <a:hlinkClick r:id="rId6"/>
              </a:rPr>
              <a:t>Teacher Tips for using Google Classroom (TPT blog)</a:t>
            </a:r>
            <a:endParaRPr lang="en-US" sz="1400" u="sng" dirty="0">
              <a:latin typeface="APLHappyDance" panose="02000603000000000000" pitchFamily="2" charset="0"/>
              <a:ea typeface="APLHappyDance" panose="02000603000000000000" pitchFamily="2" charset="0"/>
            </a:endParaRPr>
          </a:p>
        </p:txBody>
      </p:sp>
      <p:sp>
        <p:nvSpPr>
          <p:cNvPr id="40" name="TextBox 39">
            <a:hlinkClick r:id="rId6"/>
            <a:extLst>
              <a:ext uri="{FF2B5EF4-FFF2-40B4-BE49-F238E27FC236}">
                <a16:creationId xmlns:a16="http://schemas.microsoft.com/office/drawing/2014/main" id="{76045338-8943-4C06-9781-0FA2AD265F52}"/>
              </a:ext>
            </a:extLst>
          </p:cNvPr>
          <p:cNvSpPr txBox="1"/>
          <p:nvPr>
            <p:custDataLst>
              <p:tags r:id="rId2"/>
            </p:custDataLst>
          </p:nvPr>
        </p:nvSpPr>
        <p:spPr>
          <a:xfrm>
            <a:off x="1905000" y="9744708"/>
            <a:ext cx="6846860" cy="307777"/>
          </a:xfrm>
          <a:prstGeom prst="rect">
            <a:avLst/>
          </a:prstGeom>
          <a:noFill/>
        </p:spPr>
        <p:txBody>
          <a:bodyPr wrap="square" rtlCol="0">
            <a:spAutoFit/>
          </a:bodyPr>
          <a:lstStyle/>
          <a:p>
            <a:r>
              <a:rPr lang="en-US" sz="1400" u="sng" dirty="0">
                <a:latin typeface="APLHappyDance" panose="02000603000000000000" pitchFamily="2" charset="0"/>
                <a:ea typeface="APLHappyDance" panose="02000603000000000000" pitchFamily="2" charset="0"/>
                <a:hlinkClick r:id="rId7"/>
              </a:rPr>
              <a:t>Getting Started with Google Classroom (</a:t>
            </a:r>
            <a:r>
              <a:rPr lang="en-US" sz="1400" u="sng" dirty="0" err="1">
                <a:latin typeface="APLHappyDance" panose="02000603000000000000" pitchFamily="2" charset="0"/>
                <a:ea typeface="APLHappyDance" panose="02000603000000000000" pitchFamily="2" charset="0"/>
                <a:hlinkClick r:id="rId7"/>
              </a:rPr>
              <a:t>youtube</a:t>
            </a:r>
            <a:r>
              <a:rPr lang="en-US" sz="1400" u="sng" dirty="0">
                <a:latin typeface="APLHappyDance" panose="02000603000000000000" pitchFamily="2" charset="0"/>
                <a:ea typeface="APLHappyDance" panose="02000603000000000000" pitchFamily="2" charset="0"/>
                <a:hlinkClick r:id="rId7"/>
              </a:rPr>
              <a:t> video)</a:t>
            </a:r>
            <a:endParaRPr lang="en-US" sz="1400" u="sng" dirty="0">
              <a:latin typeface="APLHappyDance" panose="02000603000000000000" pitchFamily="2" charset="0"/>
              <a:ea typeface="APLHappyDance" panose="02000603000000000000" pitchFamily="2" charset="0"/>
            </a:endParaRPr>
          </a:p>
        </p:txBody>
      </p:sp>
      <p:sp>
        <p:nvSpPr>
          <p:cNvPr id="9" name="TextBox 8">
            <a:hlinkClick r:id="rId8"/>
            <a:extLst>
              <a:ext uri="{FF2B5EF4-FFF2-40B4-BE49-F238E27FC236}">
                <a16:creationId xmlns:a16="http://schemas.microsoft.com/office/drawing/2014/main" id="{59FCD35B-14D1-4ECE-817A-B3D4A104C164}"/>
              </a:ext>
            </a:extLst>
          </p:cNvPr>
          <p:cNvSpPr txBox="1"/>
          <p:nvPr>
            <p:custDataLst>
              <p:tags r:id="rId3"/>
            </p:custDataLst>
          </p:nvPr>
        </p:nvSpPr>
        <p:spPr>
          <a:xfrm>
            <a:off x="3358741" y="1765091"/>
            <a:ext cx="2707280" cy="523220"/>
          </a:xfrm>
          <a:prstGeom prst="rect">
            <a:avLst/>
          </a:prstGeom>
          <a:noFill/>
        </p:spPr>
        <p:txBody>
          <a:bodyPr wrap="none" rtlCol="0">
            <a:spAutoFit/>
          </a:bodyPr>
          <a:lstStyle/>
          <a:p>
            <a:r>
              <a:rPr lang="en-US" sz="2800" u="sng" dirty="0"/>
              <a:t>Parent Workshop</a:t>
            </a:r>
          </a:p>
        </p:txBody>
      </p:sp>
    </p:spTree>
    <p:extLst>
      <p:ext uri="{BB962C8B-B14F-4D97-AF65-F5344CB8AC3E}">
        <p14:creationId xmlns:p14="http://schemas.microsoft.com/office/powerpoint/2010/main" val="32481168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a:blip r:embed="rId6"/>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891F60B-B644-4BF7-A839-B5E1B1B79A78}"/>
              </a:ext>
            </a:extLst>
          </p:cNvPr>
          <p:cNvSpPr txBox="1"/>
          <p:nvPr>
            <p:custDataLst>
              <p:tags r:id="rId1"/>
            </p:custDataLst>
          </p:nvPr>
        </p:nvSpPr>
        <p:spPr>
          <a:xfrm>
            <a:off x="2527418" y="-102567"/>
            <a:ext cx="3012363" cy="1569660"/>
          </a:xfrm>
          <a:prstGeom prst="rect">
            <a:avLst/>
          </a:prstGeom>
          <a:noFill/>
        </p:spPr>
        <p:txBody>
          <a:bodyPr wrap="none" rtlCol="0">
            <a:spAutoFit/>
          </a:bodyPr>
          <a:lstStyle/>
          <a:p>
            <a:r>
              <a:rPr lang="en-US" sz="9600" dirty="0">
                <a:latin typeface="Cosmic Dust" pitchFamily="50" charset="0"/>
                <a:ea typeface="KASunshine" panose="02000603000000000000" pitchFamily="2" charset="0"/>
              </a:rPr>
              <a:t>Parent</a:t>
            </a:r>
          </a:p>
        </p:txBody>
      </p:sp>
      <p:sp>
        <p:nvSpPr>
          <p:cNvPr id="19" name="TextBox 18">
            <a:extLst>
              <a:ext uri="{FF2B5EF4-FFF2-40B4-BE49-F238E27FC236}">
                <a16:creationId xmlns:a16="http://schemas.microsoft.com/office/drawing/2014/main" id="{6092F132-A27A-4DA0-AECA-2BBD215D23C3}"/>
              </a:ext>
            </a:extLst>
          </p:cNvPr>
          <p:cNvSpPr txBox="1"/>
          <p:nvPr>
            <p:custDataLst>
              <p:tags r:id="rId2"/>
            </p:custDataLst>
          </p:nvPr>
        </p:nvSpPr>
        <p:spPr>
          <a:xfrm>
            <a:off x="1533496" y="642193"/>
            <a:ext cx="4286751" cy="1569660"/>
          </a:xfrm>
          <a:prstGeom prst="rect">
            <a:avLst/>
          </a:prstGeom>
          <a:noFill/>
        </p:spPr>
        <p:txBody>
          <a:bodyPr wrap="none" rtlCol="0">
            <a:spAutoFit/>
          </a:bodyPr>
          <a:lstStyle/>
          <a:p>
            <a:r>
              <a:rPr lang="en-US" sz="9600" dirty="0">
                <a:latin typeface="Cosmic Dust" pitchFamily="50" charset="0"/>
                <a:ea typeface="KASunshine" panose="02000603000000000000" pitchFamily="2" charset="0"/>
              </a:rPr>
              <a:t>Workshop</a:t>
            </a:r>
          </a:p>
        </p:txBody>
      </p:sp>
      <p:sp>
        <p:nvSpPr>
          <p:cNvPr id="22" name="TextBox 21">
            <a:extLst>
              <a:ext uri="{FF2B5EF4-FFF2-40B4-BE49-F238E27FC236}">
                <a16:creationId xmlns:a16="http://schemas.microsoft.com/office/drawing/2014/main" id="{0414EFE6-083D-42D9-9FAA-4D9E539F53B7}"/>
              </a:ext>
            </a:extLst>
          </p:cNvPr>
          <p:cNvSpPr txBox="1"/>
          <p:nvPr>
            <p:custDataLst>
              <p:tags r:id="rId3"/>
            </p:custDataLst>
          </p:nvPr>
        </p:nvSpPr>
        <p:spPr>
          <a:xfrm>
            <a:off x="1335074" y="3072807"/>
            <a:ext cx="5185562" cy="3893374"/>
          </a:xfrm>
          <a:prstGeom prst="rect">
            <a:avLst/>
          </a:prstGeom>
          <a:noFill/>
        </p:spPr>
        <p:txBody>
          <a:bodyPr wrap="square">
            <a:spAutoFit/>
          </a:bodyPr>
          <a:lstStyle/>
          <a:p>
            <a:r>
              <a:rPr lang="en-US" sz="1900" dirty="0">
                <a:latin typeface="APLPapaTroll" panose="02000603000000000000" pitchFamily="2" charset="0"/>
                <a:ea typeface="APLPapaTroll" panose="02000603000000000000" pitchFamily="2" charset="0"/>
              </a:rPr>
              <a:t>	 Join us for an engaging, practical </a:t>
            </a:r>
          </a:p>
          <a:p>
            <a:r>
              <a:rPr lang="en-US" sz="1900" dirty="0">
                <a:latin typeface="APLPapaTroll" panose="02000603000000000000" pitchFamily="2" charset="0"/>
                <a:ea typeface="APLPapaTroll" panose="02000603000000000000" pitchFamily="2" charset="0"/>
              </a:rPr>
              <a:t>	workshop to learn how to help your </a:t>
            </a:r>
          </a:p>
          <a:p>
            <a:r>
              <a:rPr lang="en-US" sz="1900" dirty="0">
                <a:latin typeface="APLPapaTroll" panose="02000603000000000000" pitchFamily="2" charset="0"/>
                <a:ea typeface="APLPapaTroll" panose="02000603000000000000" pitchFamily="2" charset="0"/>
              </a:rPr>
              <a:t>child build confidence, resilience, and emotional well-being during the middle school years.</a:t>
            </a:r>
          </a:p>
          <a:p>
            <a:r>
              <a:rPr lang="en-US" sz="1900" u="sng" dirty="0">
                <a:highlight>
                  <a:srgbClr val="F5B9AF"/>
                </a:highlight>
                <a:latin typeface="APLPapaTroll" panose="02000603000000000000" pitchFamily="2" charset="0"/>
                <a:ea typeface="APLPapaTroll" panose="02000603000000000000" pitchFamily="2" charset="0"/>
              </a:rPr>
              <a:t>What You’ll Learn:</a:t>
            </a:r>
          </a:p>
          <a:p>
            <a:pPr marL="285750" indent="-285750">
              <a:buFont typeface="Wingdings" panose="05000000000000000000" pitchFamily="2" charset="2"/>
              <a:buChar char="ü"/>
            </a:pPr>
            <a:r>
              <a:rPr lang="en-US" sz="1900" dirty="0">
                <a:latin typeface="APLPapaTroll" panose="02000603000000000000" pitchFamily="2" charset="0"/>
                <a:ea typeface="APLPapaTroll" panose="02000603000000000000" pitchFamily="2" charset="0"/>
              </a:rPr>
              <a:t>Common emotional and social challenges in middle school</a:t>
            </a:r>
          </a:p>
          <a:p>
            <a:pPr marL="285750" indent="-285750">
              <a:buFont typeface="Wingdings" panose="05000000000000000000" pitchFamily="2" charset="2"/>
              <a:buChar char="ü"/>
            </a:pPr>
            <a:r>
              <a:rPr lang="en-US" sz="1900" dirty="0">
                <a:latin typeface="APLPapaTroll" panose="02000603000000000000" pitchFamily="2" charset="0"/>
                <a:ea typeface="APLPapaTroll" panose="02000603000000000000" pitchFamily="2" charset="0"/>
              </a:rPr>
              <a:t>What helps vs. what hurts when kids are stressed</a:t>
            </a:r>
          </a:p>
          <a:p>
            <a:pPr marL="285750" indent="-285750">
              <a:buFont typeface="Wingdings" panose="05000000000000000000" pitchFamily="2" charset="2"/>
              <a:buChar char="ü"/>
            </a:pPr>
            <a:r>
              <a:rPr lang="en-US" sz="1900" dirty="0">
                <a:latin typeface="APLPapaTroll" panose="02000603000000000000" pitchFamily="2" charset="0"/>
                <a:ea typeface="APLPapaTroll" panose="02000603000000000000" pitchFamily="2" charset="0"/>
              </a:rPr>
              <a:t>Healthy coping skills for students and parents</a:t>
            </a:r>
          </a:p>
          <a:p>
            <a:pPr marL="285750" indent="-285750">
              <a:buFont typeface="Wingdings" panose="05000000000000000000" pitchFamily="2" charset="2"/>
              <a:buChar char="ü"/>
            </a:pPr>
            <a:r>
              <a:rPr lang="en-US" sz="1900" dirty="0">
                <a:latin typeface="APLPapaTroll" panose="02000603000000000000" pitchFamily="2" charset="0"/>
                <a:ea typeface="APLPapaTroll" panose="02000603000000000000" pitchFamily="2" charset="0"/>
              </a:rPr>
              <a:t>How to spot early warning signs of distress</a:t>
            </a:r>
          </a:p>
          <a:p>
            <a:pPr marL="285750" indent="-285750">
              <a:buFont typeface="Wingdings" panose="05000000000000000000" pitchFamily="2" charset="2"/>
              <a:buChar char="ü"/>
            </a:pPr>
            <a:r>
              <a:rPr lang="en-US" sz="1900" dirty="0">
                <a:latin typeface="APLPapaTroll" panose="02000603000000000000" pitchFamily="2" charset="0"/>
                <a:ea typeface="APLPapaTroll" panose="02000603000000000000" pitchFamily="2" charset="0"/>
              </a:rPr>
              <a:t>Simple at-home check-ins to strengthen family communication</a:t>
            </a:r>
          </a:p>
        </p:txBody>
      </p:sp>
      <p:sp>
        <p:nvSpPr>
          <p:cNvPr id="24" name="TextBox 23">
            <a:extLst>
              <a:ext uri="{FF2B5EF4-FFF2-40B4-BE49-F238E27FC236}">
                <a16:creationId xmlns:a16="http://schemas.microsoft.com/office/drawing/2014/main" id="{9B5B7E28-37E9-471E-A996-BE568D8F96E1}"/>
              </a:ext>
            </a:extLst>
          </p:cNvPr>
          <p:cNvSpPr txBox="1"/>
          <p:nvPr>
            <p:custDataLst>
              <p:tags r:id="rId4"/>
            </p:custDataLst>
          </p:nvPr>
        </p:nvSpPr>
        <p:spPr>
          <a:xfrm rot="21392597">
            <a:off x="2357323" y="7154331"/>
            <a:ext cx="3529711" cy="2308324"/>
          </a:xfrm>
          <a:prstGeom prst="rect">
            <a:avLst/>
          </a:prstGeom>
          <a:noFill/>
        </p:spPr>
        <p:txBody>
          <a:bodyPr wrap="square" rtlCol="0">
            <a:spAutoFit/>
          </a:bodyPr>
          <a:lstStyle/>
          <a:p>
            <a:r>
              <a:rPr lang="en-US" u="sng" dirty="0">
                <a:highlight>
                  <a:srgbClr val="F9E5B3"/>
                </a:highlight>
                <a:latin typeface="APLPapaTroll" panose="02000603000000000000" pitchFamily="2" charset="0"/>
                <a:ea typeface="APLPapaTroll" panose="02000603000000000000" pitchFamily="2" charset="0"/>
              </a:rPr>
              <a:t>Event Details</a:t>
            </a:r>
          </a:p>
          <a:p>
            <a:r>
              <a:rPr lang="en-US" dirty="0">
                <a:latin typeface="APLPapaTroll" panose="02000603000000000000" pitchFamily="2" charset="0"/>
                <a:ea typeface="APLPapaTroll" panose="02000603000000000000" pitchFamily="2" charset="0"/>
              </a:rPr>
              <a:t>Date: Insert date here</a:t>
            </a:r>
          </a:p>
          <a:p>
            <a:r>
              <a:rPr lang="en-US" dirty="0">
                <a:latin typeface="APLPapaTroll" panose="02000603000000000000" pitchFamily="2" charset="0"/>
                <a:ea typeface="APLPapaTroll" panose="02000603000000000000" pitchFamily="2" charset="0"/>
              </a:rPr>
              <a:t>Time: Insert time here</a:t>
            </a:r>
          </a:p>
          <a:p>
            <a:r>
              <a:rPr lang="en-US" dirty="0">
                <a:latin typeface="APLPapaTroll" panose="02000603000000000000" pitchFamily="2" charset="0"/>
                <a:ea typeface="APLPapaTroll" panose="02000603000000000000" pitchFamily="2" charset="0"/>
              </a:rPr>
              <a:t>Location: Insert school name and room location</a:t>
            </a:r>
          </a:p>
          <a:p>
            <a:r>
              <a:rPr lang="en-US" dirty="0">
                <a:latin typeface="APLPapaTroll" panose="02000603000000000000" pitchFamily="2" charset="0"/>
                <a:ea typeface="APLPapaTroll" panose="02000603000000000000" pitchFamily="2" charset="0"/>
              </a:rPr>
              <a:t>Presented by: Your Name, School Counselor / Mental Health Team</a:t>
            </a:r>
          </a:p>
          <a:p>
            <a:r>
              <a:rPr lang="en-US" dirty="0">
                <a:latin typeface="APLPapaTroll" panose="02000603000000000000" pitchFamily="2" charset="0"/>
                <a:ea typeface="APLPapaTroll" panose="02000603000000000000" pitchFamily="2" charset="0"/>
              </a:rPr>
              <a:t>Contact info: Your phone/email</a:t>
            </a:r>
          </a:p>
        </p:txBody>
      </p:sp>
    </p:spTree>
    <p:extLst>
      <p:ext uri="{BB962C8B-B14F-4D97-AF65-F5344CB8AC3E}">
        <p14:creationId xmlns:p14="http://schemas.microsoft.com/office/powerpoint/2010/main" val="42451981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a:blip r:embed="rId6"/>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891F60B-B644-4BF7-A839-B5E1B1B79A78}"/>
              </a:ext>
            </a:extLst>
          </p:cNvPr>
          <p:cNvSpPr txBox="1"/>
          <p:nvPr>
            <p:custDataLst>
              <p:tags r:id="rId1"/>
            </p:custDataLst>
          </p:nvPr>
        </p:nvSpPr>
        <p:spPr>
          <a:xfrm>
            <a:off x="2527418" y="-102567"/>
            <a:ext cx="3012363" cy="1569660"/>
          </a:xfrm>
          <a:prstGeom prst="rect">
            <a:avLst/>
          </a:prstGeom>
          <a:noFill/>
        </p:spPr>
        <p:txBody>
          <a:bodyPr wrap="none" rtlCol="0">
            <a:spAutoFit/>
          </a:bodyPr>
          <a:lstStyle/>
          <a:p>
            <a:r>
              <a:rPr lang="en-US" sz="9600" dirty="0">
                <a:latin typeface="Cosmic Dust" pitchFamily="50" charset="0"/>
                <a:ea typeface="KASunshine" panose="02000603000000000000" pitchFamily="2" charset="0"/>
              </a:rPr>
              <a:t>Parent</a:t>
            </a:r>
          </a:p>
        </p:txBody>
      </p:sp>
      <p:sp>
        <p:nvSpPr>
          <p:cNvPr id="19" name="TextBox 18">
            <a:extLst>
              <a:ext uri="{FF2B5EF4-FFF2-40B4-BE49-F238E27FC236}">
                <a16:creationId xmlns:a16="http://schemas.microsoft.com/office/drawing/2014/main" id="{6092F132-A27A-4DA0-AECA-2BBD215D23C3}"/>
              </a:ext>
            </a:extLst>
          </p:cNvPr>
          <p:cNvSpPr txBox="1"/>
          <p:nvPr>
            <p:custDataLst>
              <p:tags r:id="rId2"/>
            </p:custDataLst>
          </p:nvPr>
        </p:nvSpPr>
        <p:spPr>
          <a:xfrm>
            <a:off x="1533496" y="642193"/>
            <a:ext cx="4286751" cy="1569660"/>
          </a:xfrm>
          <a:prstGeom prst="rect">
            <a:avLst/>
          </a:prstGeom>
          <a:noFill/>
        </p:spPr>
        <p:txBody>
          <a:bodyPr wrap="none" rtlCol="0">
            <a:spAutoFit/>
          </a:bodyPr>
          <a:lstStyle/>
          <a:p>
            <a:r>
              <a:rPr lang="en-US" sz="9600" dirty="0">
                <a:latin typeface="Cosmic Dust" pitchFamily="50" charset="0"/>
                <a:ea typeface="KASunshine" panose="02000603000000000000" pitchFamily="2" charset="0"/>
              </a:rPr>
              <a:t>Workshop</a:t>
            </a:r>
          </a:p>
        </p:txBody>
      </p:sp>
      <p:sp>
        <p:nvSpPr>
          <p:cNvPr id="22" name="TextBox 21">
            <a:extLst>
              <a:ext uri="{FF2B5EF4-FFF2-40B4-BE49-F238E27FC236}">
                <a16:creationId xmlns:a16="http://schemas.microsoft.com/office/drawing/2014/main" id="{0414EFE6-083D-42D9-9FAA-4D9E539F53B7}"/>
              </a:ext>
            </a:extLst>
          </p:cNvPr>
          <p:cNvSpPr txBox="1"/>
          <p:nvPr>
            <p:custDataLst>
              <p:tags r:id="rId3"/>
            </p:custDataLst>
          </p:nvPr>
        </p:nvSpPr>
        <p:spPr>
          <a:xfrm>
            <a:off x="1335074" y="3072807"/>
            <a:ext cx="5185562" cy="3893374"/>
          </a:xfrm>
          <a:prstGeom prst="rect">
            <a:avLst/>
          </a:prstGeom>
          <a:noFill/>
        </p:spPr>
        <p:txBody>
          <a:bodyPr wrap="square">
            <a:spAutoFit/>
          </a:bodyPr>
          <a:lstStyle/>
          <a:p>
            <a:r>
              <a:rPr lang="en-US" sz="1900" dirty="0">
                <a:latin typeface="APLPapaTroll" panose="02000603000000000000" pitchFamily="2" charset="0"/>
                <a:ea typeface="APLPapaTroll" panose="02000603000000000000" pitchFamily="2" charset="0"/>
              </a:rPr>
              <a:t>	 Join us for an engaging, practical </a:t>
            </a:r>
          </a:p>
          <a:p>
            <a:r>
              <a:rPr lang="en-US" sz="1900" dirty="0">
                <a:latin typeface="APLPapaTroll" panose="02000603000000000000" pitchFamily="2" charset="0"/>
                <a:ea typeface="APLPapaTroll" panose="02000603000000000000" pitchFamily="2" charset="0"/>
              </a:rPr>
              <a:t>	workshop to learn how to help your </a:t>
            </a:r>
          </a:p>
          <a:p>
            <a:r>
              <a:rPr lang="en-US" sz="1900" dirty="0">
                <a:latin typeface="APLPapaTroll" panose="02000603000000000000" pitchFamily="2" charset="0"/>
                <a:ea typeface="APLPapaTroll" panose="02000603000000000000" pitchFamily="2" charset="0"/>
              </a:rPr>
              <a:t>child build confidence, resilience, and emotional well-being during the middle school years.</a:t>
            </a:r>
          </a:p>
          <a:p>
            <a:r>
              <a:rPr lang="en-US" sz="1900" u="sng" dirty="0">
                <a:latin typeface="APLPapaTroll" panose="02000603000000000000" pitchFamily="2" charset="0"/>
                <a:ea typeface="APLPapaTroll" panose="02000603000000000000" pitchFamily="2" charset="0"/>
              </a:rPr>
              <a:t>What You’ll Learn:</a:t>
            </a:r>
          </a:p>
          <a:p>
            <a:pPr marL="285750" indent="-285750">
              <a:buFont typeface="Wingdings" panose="05000000000000000000" pitchFamily="2" charset="2"/>
              <a:buChar char="ü"/>
            </a:pPr>
            <a:r>
              <a:rPr lang="en-US" sz="1900" dirty="0">
                <a:latin typeface="APLPapaTroll" panose="02000603000000000000" pitchFamily="2" charset="0"/>
                <a:ea typeface="APLPapaTroll" panose="02000603000000000000" pitchFamily="2" charset="0"/>
              </a:rPr>
              <a:t>Common emotional and social challenges in middle school</a:t>
            </a:r>
          </a:p>
          <a:p>
            <a:pPr marL="285750" indent="-285750">
              <a:buFont typeface="Wingdings" panose="05000000000000000000" pitchFamily="2" charset="2"/>
              <a:buChar char="ü"/>
            </a:pPr>
            <a:r>
              <a:rPr lang="en-US" sz="1900" dirty="0">
                <a:latin typeface="APLPapaTroll" panose="02000603000000000000" pitchFamily="2" charset="0"/>
                <a:ea typeface="APLPapaTroll" panose="02000603000000000000" pitchFamily="2" charset="0"/>
              </a:rPr>
              <a:t>What helps vs. what hurts when kids are stressed</a:t>
            </a:r>
          </a:p>
          <a:p>
            <a:pPr marL="285750" indent="-285750">
              <a:buFont typeface="Wingdings" panose="05000000000000000000" pitchFamily="2" charset="2"/>
              <a:buChar char="ü"/>
            </a:pPr>
            <a:r>
              <a:rPr lang="en-US" sz="1900" dirty="0">
                <a:latin typeface="APLPapaTroll" panose="02000603000000000000" pitchFamily="2" charset="0"/>
                <a:ea typeface="APLPapaTroll" panose="02000603000000000000" pitchFamily="2" charset="0"/>
              </a:rPr>
              <a:t>Healthy coping skills for students and parents</a:t>
            </a:r>
          </a:p>
          <a:p>
            <a:pPr marL="285750" indent="-285750">
              <a:buFont typeface="Wingdings" panose="05000000000000000000" pitchFamily="2" charset="2"/>
              <a:buChar char="ü"/>
            </a:pPr>
            <a:r>
              <a:rPr lang="en-US" sz="1900" dirty="0">
                <a:latin typeface="APLPapaTroll" panose="02000603000000000000" pitchFamily="2" charset="0"/>
                <a:ea typeface="APLPapaTroll" panose="02000603000000000000" pitchFamily="2" charset="0"/>
              </a:rPr>
              <a:t>How to spot early warning signs of distress</a:t>
            </a:r>
          </a:p>
          <a:p>
            <a:pPr marL="285750" indent="-285750">
              <a:buFont typeface="Wingdings" panose="05000000000000000000" pitchFamily="2" charset="2"/>
              <a:buChar char="ü"/>
            </a:pPr>
            <a:r>
              <a:rPr lang="en-US" sz="1900" dirty="0">
                <a:latin typeface="APLPapaTroll" panose="02000603000000000000" pitchFamily="2" charset="0"/>
                <a:ea typeface="APLPapaTroll" panose="02000603000000000000" pitchFamily="2" charset="0"/>
              </a:rPr>
              <a:t>Simple at-home check-ins to strengthen family communication</a:t>
            </a:r>
          </a:p>
        </p:txBody>
      </p:sp>
      <p:sp>
        <p:nvSpPr>
          <p:cNvPr id="24" name="TextBox 23">
            <a:extLst>
              <a:ext uri="{FF2B5EF4-FFF2-40B4-BE49-F238E27FC236}">
                <a16:creationId xmlns:a16="http://schemas.microsoft.com/office/drawing/2014/main" id="{9B5B7E28-37E9-471E-A996-BE568D8F96E1}"/>
              </a:ext>
            </a:extLst>
          </p:cNvPr>
          <p:cNvSpPr txBox="1"/>
          <p:nvPr>
            <p:custDataLst>
              <p:tags r:id="rId4"/>
            </p:custDataLst>
          </p:nvPr>
        </p:nvSpPr>
        <p:spPr>
          <a:xfrm rot="21392597">
            <a:off x="2357323" y="7154331"/>
            <a:ext cx="3529711" cy="2308324"/>
          </a:xfrm>
          <a:prstGeom prst="rect">
            <a:avLst/>
          </a:prstGeom>
          <a:noFill/>
        </p:spPr>
        <p:txBody>
          <a:bodyPr wrap="square" rtlCol="0">
            <a:spAutoFit/>
          </a:bodyPr>
          <a:lstStyle/>
          <a:p>
            <a:r>
              <a:rPr lang="en-US" u="sng" dirty="0">
                <a:latin typeface="APLPapaTroll" panose="02000603000000000000" pitchFamily="2" charset="0"/>
                <a:ea typeface="APLPapaTroll" panose="02000603000000000000" pitchFamily="2" charset="0"/>
              </a:rPr>
              <a:t>Event Details</a:t>
            </a:r>
          </a:p>
          <a:p>
            <a:r>
              <a:rPr lang="en-US" dirty="0">
                <a:latin typeface="APLPapaTroll" panose="02000603000000000000" pitchFamily="2" charset="0"/>
                <a:ea typeface="APLPapaTroll" panose="02000603000000000000" pitchFamily="2" charset="0"/>
              </a:rPr>
              <a:t>Date: Insert date here</a:t>
            </a:r>
          </a:p>
          <a:p>
            <a:r>
              <a:rPr lang="en-US" dirty="0">
                <a:latin typeface="APLPapaTroll" panose="02000603000000000000" pitchFamily="2" charset="0"/>
                <a:ea typeface="APLPapaTroll" panose="02000603000000000000" pitchFamily="2" charset="0"/>
              </a:rPr>
              <a:t>Time: Insert time here</a:t>
            </a:r>
          </a:p>
          <a:p>
            <a:r>
              <a:rPr lang="en-US" dirty="0">
                <a:latin typeface="APLPapaTroll" panose="02000603000000000000" pitchFamily="2" charset="0"/>
                <a:ea typeface="APLPapaTroll" panose="02000603000000000000" pitchFamily="2" charset="0"/>
              </a:rPr>
              <a:t>Location: Insert school name and room location</a:t>
            </a:r>
          </a:p>
          <a:p>
            <a:r>
              <a:rPr lang="en-US" dirty="0">
                <a:latin typeface="APLPapaTroll" panose="02000603000000000000" pitchFamily="2" charset="0"/>
                <a:ea typeface="APLPapaTroll" panose="02000603000000000000" pitchFamily="2" charset="0"/>
              </a:rPr>
              <a:t>Presented by: Your Name, School Counselor / Mental Health Team</a:t>
            </a:r>
          </a:p>
          <a:p>
            <a:r>
              <a:rPr lang="en-US" dirty="0">
                <a:latin typeface="APLPapaTroll" panose="02000603000000000000" pitchFamily="2" charset="0"/>
                <a:ea typeface="APLPapaTroll" panose="02000603000000000000" pitchFamily="2" charset="0"/>
              </a:rPr>
              <a:t>Contact info: Your phone/email</a:t>
            </a:r>
          </a:p>
        </p:txBody>
      </p:sp>
    </p:spTree>
    <p:extLst>
      <p:ext uri="{BB962C8B-B14F-4D97-AF65-F5344CB8AC3E}">
        <p14:creationId xmlns:p14="http://schemas.microsoft.com/office/powerpoint/2010/main" val="42732286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a:blip r:embed="rId4"/>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A7A1F96-4F5B-4BBC-BF33-E525433ED712}"/>
              </a:ext>
            </a:extLst>
          </p:cNvPr>
          <p:cNvSpPr txBox="1"/>
          <p:nvPr>
            <p:custDataLst>
              <p:tags r:id="rId1"/>
            </p:custDataLst>
          </p:nvPr>
        </p:nvSpPr>
        <p:spPr>
          <a:xfrm>
            <a:off x="305515" y="992546"/>
            <a:ext cx="7285455" cy="8956298"/>
          </a:xfrm>
          <a:prstGeom prst="rect">
            <a:avLst/>
          </a:prstGeom>
          <a:noFill/>
        </p:spPr>
        <p:txBody>
          <a:bodyPr wrap="square" rtlCol="0">
            <a:spAutoFit/>
          </a:bodyPr>
          <a:lstStyle/>
          <a:p>
            <a:r>
              <a:rPr lang="en-US" sz="1600" dirty="0">
                <a:highlight>
                  <a:srgbClr val="D9D9D9"/>
                </a:highlight>
                <a:latin typeface="APLPapaTroll" panose="02000603000000000000" pitchFamily="2" charset="0"/>
                <a:ea typeface="APLPapaTroll" panose="02000603000000000000" pitchFamily="2" charset="0"/>
              </a:rPr>
              <a:t>Slide 1: </a:t>
            </a:r>
            <a:r>
              <a:rPr lang="en-US" sz="1600" dirty="0">
                <a:latin typeface="APLPapaTroll" panose="02000603000000000000" pitchFamily="2" charset="0"/>
                <a:ea typeface="APLPapaTroll" panose="02000603000000000000" pitchFamily="2" charset="0"/>
              </a:rPr>
              <a:t>Welcome, everyone! Thank you for taking time to learn more about supporting your middle schooler’s mental health. These years bring big changes — emotionally, socially, and academically — and parents play a vital role in helping children navigate them with confidence and care.</a:t>
            </a:r>
          </a:p>
          <a:p>
            <a:endParaRPr lang="en-US" sz="1600" dirty="0">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2: </a:t>
            </a:r>
            <a:r>
              <a:rPr lang="en-US" sz="1600" dirty="0">
                <a:latin typeface="APLPapaTroll" panose="02000603000000000000" pitchFamily="2" charset="0"/>
                <a:ea typeface="APLPapaTroll" panose="02000603000000000000" pitchFamily="2" charset="0"/>
              </a:rPr>
              <a:t>When we talk about mental health, we’re talking about how your child thinks, feels, and acts every day — not just about avoiding mental illness. Mental health is just as important as physical health. It affects everything: how they handle stress, relate to others, focus at school, and feel about themselves. The more we talk about emotional health early on, the better equipped they are to manage challenges later.</a:t>
            </a:r>
          </a:p>
          <a:p>
            <a:endParaRPr lang="en-US" sz="1600" dirty="0">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3: </a:t>
            </a:r>
            <a:r>
              <a:rPr lang="en-US" sz="1600" dirty="0">
                <a:latin typeface="APLPapaTroll" panose="02000603000000000000" pitchFamily="2" charset="0"/>
                <a:ea typeface="APLPapaTroll" panose="02000603000000000000" pitchFamily="2" charset="0"/>
              </a:rPr>
              <a:t>These challenges are common and normal — but when left unaddressed, they can grow into bigger struggles. We’ll look at each of these in more detail and talk about how you can support your child through them.</a:t>
            </a:r>
          </a:p>
          <a:p>
            <a:endParaRPr lang="en-US" sz="1600" dirty="0">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4: </a:t>
            </a:r>
            <a:r>
              <a:rPr lang="en-US" sz="1600" dirty="0">
                <a:latin typeface="APLPapaTroll" panose="02000603000000000000" pitchFamily="2" charset="0"/>
                <a:ea typeface="APLPapaTroll" panose="02000603000000000000" pitchFamily="2" charset="0"/>
              </a:rPr>
              <a:t>Let’s start with academics. Middle school is a big jump in responsibility — more classes, more homework, and more expectations. Many students start worrying about grades or fear disappointing adults. It’s normal to feel pressure, but if that pressure turns into anxiety or perfectionism, it can be overwhelming. Encourage your child to focus on effort, not perfection. Celebrate persistence and progress. Remind them mistakes are part of learning, not something to fear.</a:t>
            </a:r>
          </a:p>
          <a:p>
            <a:endParaRPr lang="en-US" sz="1600" dirty="0">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5:</a:t>
            </a:r>
            <a:r>
              <a:rPr lang="en-US" sz="1600" dirty="0">
                <a:latin typeface="APLPapaTroll" panose="02000603000000000000" pitchFamily="2" charset="0"/>
                <a:ea typeface="APLPapaTroll" panose="02000603000000000000" pitchFamily="2" charset="0"/>
              </a:rPr>
              <a:t> Middle school friendships can change a lot — and that’s often hard for kids. They’re figuring out who they connect with and where they fit in. Sometimes, they face exclusion or peer pressure. Parents can help by modeling empathy, listening first, and teaching calm conflict resolution. Ask questions like, “How did that make you feel?” or “What could you say next time?” instead of jumping to solutions. </a:t>
            </a:r>
          </a:p>
          <a:p>
            <a:endParaRPr lang="en-US" sz="1600" dirty="0">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6: </a:t>
            </a:r>
            <a:r>
              <a:rPr lang="en-US" sz="1600" dirty="0">
                <a:latin typeface="APLPapaTroll" panose="02000603000000000000" pitchFamily="2" charset="0"/>
                <a:ea typeface="APLPapaTroll" panose="02000603000000000000" pitchFamily="2" charset="0"/>
              </a:rPr>
              <a:t>Middle school is also when kids start asking: “Who am I?” and “Where do I belong?” They’re comparing themselves to others more — in looks, popularity, or abilities and that can take a toll on self-esteem. Parents can help by affirming their child’s strengths and encouraging individuality. Focus praise on qualities like kindness, curiosity, and effort rather than appearance or achievement. Remind them that they don’t have to be like everyone else to be valued or loved.</a:t>
            </a:r>
          </a:p>
          <a:p>
            <a:endParaRPr lang="en-US" sz="1600" dirty="0">
              <a:latin typeface="APLPapaTroll" panose="02000603000000000000" pitchFamily="2" charset="0"/>
              <a:ea typeface="APLPapaTroll" panose="02000603000000000000" pitchFamily="2" charset="0"/>
            </a:endParaRPr>
          </a:p>
        </p:txBody>
      </p:sp>
      <p:sp>
        <p:nvSpPr>
          <p:cNvPr id="6" name="TextBox 5">
            <a:extLst>
              <a:ext uri="{FF2B5EF4-FFF2-40B4-BE49-F238E27FC236}">
                <a16:creationId xmlns:a16="http://schemas.microsoft.com/office/drawing/2014/main" id="{DDC70369-972F-42CF-8212-46E4E2A088AD}"/>
              </a:ext>
            </a:extLst>
          </p:cNvPr>
          <p:cNvSpPr txBox="1"/>
          <p:nvPr>
            <p:custDataLst>
              <p:tags r:id="rId2"/>
            </p:custDataLst>
          </p:nvPr>
        </p:nvSpPr>
        <p:spPr>
          <a:xfrm>
            <a:off x="1866256" y="207279"/>
            <a:ext cx="4039888" cy="923330"/>
          </a:xfrm>
          <a:prstGeom prst="rect">
            <a:avLst/>
          </a:prstGeom>
          <a:noFill/>
        </p:spPr>
        <p:txBody>
          <a:bodyPr wrap="none" rtlCol="0">
            <a:spAutoFit/>
          </a:bodyPr>
          <a:lstStyle/>
          <a:p>
            <a:r>
              <a:rPr lang="en-US" sz="5400" dirty="0">
                <a:latin typeface="Cosmic Dust" pitchFamily="50" charset="0"/>
                <a:ea typeface="KASunshine" panose="02000603000000000000" pitchFamily="2" charset="0"/>
              </a:rPr>
              <a:t>Presenter Script</a:t>
            </a:r>
          </a:p>
        </p:txBody>
      </p:sp>
    </p:spTree>
    <p:extLst>
      <p:ext uri="{BB962C8B-B14F-4D97-AF65-F5344CB8AC3E}">
        <p14:creationId xmlns:p14="http://schemas.microsoft.com/office/powerpoint/2010/main" val="24278317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a:blip r:embed="rId4"/>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A7A1F96-4F5B-4BBC-BF33-E525433ED712}"/>
              </a:ext>
            </a:extLst>
          </p:cNvPr>
          <p:cNvSpPr txBox="1"/>
          <p:nvPr>
            <p:custDataLst>
              <p:tags r:id="rId1"/>
            </p:custDataLst>
          </p:nvPr>
        </p:nvSpPr>
        <p:spPr>
          <a:xfrm>
            <a:off x="309145" y="927410"/>
            <a:ext cx="7252798" cy="8956298"/>
          </a:xfrm>
          <a:prstGeom prst="rect">
            <a:avLst/>
          </a:prstGeom>
          <a:noFill/>
        </p:spPr>
        <p:txBody>
          <a:bodyPr wrap="square" rtlCol="0">
            <a:spAutoFit/>
          </a:bodyPr>
          <a:lstStyle/>
          <a:p>
            <a:r>
              <a:rPr lang="en-US" sz="1600" dirty="0">
                <a:highlight>
                  <a:srgbClr val="D9D9D9"/>
                </a:highlight>
                <a:latin typeface="APLPapaTroll" panose="02000603000000000000" pitchFamily="2" charset="0"/>
                <a:ea typeface="APLPapaTroll" panose="02000603000000000000" pitchFamily="2" charset="0"/>
              </a:rPr>
              <a:t>Slide 7: </a:t>
            </a:r>
            <a:r>
              <a:rPr lang="en-US" sz="1600" dirty="0">
                <a:latin typeface="APLPapaTroll" panose="02000603000000000000" pitchFamily="2" charset="0"/>
                <a:ea typeface="APLPapaTroll" panose="02000603000000000000" pitchFamily="2" charset="0"/>
              </a:rPr>
              <a:t>Bullying isn’t new — but technology adds a whole new layer. Social media can make kids feel pressure to look perfect or always stay connected. Keep an open dialogue about online experiences. Talk about what’s appropriate to post, how to respond to unkind behavior, and when to come to an adult for help. Remind your child that their online words carry real weight.</a:t>
            </a:r>
          </a:p>
          <a:p>
            <a:endParaRPr lang="en-US" sz="1600" dirty="0">
              <a:highlight>
                <a:srgbClr val="D9D9D9"/>
              </a:highlight>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8: </a:t>
            </a:r>
            <a:r>
              <a:rPr lang="en-US" sz="1600" dirty="0">
                <a:latin typeface="APLPapaTroll" panose="02000603000000000000" pitchFamily="2" charset="0"/>
                <a:ea typeface="APLPapaTroll" panose="02000603000000000000" pitchFamily="2" charset="0"/>
              </a:rPr>
              <a:t>Middle schoolers experience a wave of physical and emotional changes due to hormones. You might notice mood swings — happy one minute, frustrated the next. This is normal, but it can be hard for parents. When emotions run high, stay calm and avoid taking it personally. Teach coping tools like deep breathing, physical activity, or journaling. Remind your child that big feelings are okay — and they don’t last forever.</a:t>
            </a:r>
          </a:p>
          <a:p>
            <a:endParaRPr lang="en-US" sz="1600" dirty="0">
              <a:highlight>
                <a:srgbClr val="D9D9D9"/>
              </a:highlight>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9: </a:t>
            </a:r>
            <a:r>
              <a:rPr lang="en-US" sz="1600" dirty="0">
                <a:latin typeface="APLPapaTroll" panose="02000603000000000000" pitchFamily="2" charset="0"/>
                <a:ea typeface="APLPapaTroll" panose="02000603000000000000" pitchFamily="2" charset="0"/>
              </a:rPr>
              <a:t>While ups and downs are normal, certain signs may signal that a student is struggling. Look for sudden mood swings, withdrawal, or changes in sleep or appetite. If your child loses interest in activities they used to enjoy or seems hopeless, that’s a sign to reach out for help early—before things escalate.</a:t>
            </a:r>
          </a:p>
          <a:p>
            <a:endParaRPr lang="en-US" sz="1600" dirty="0">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10: </a:t>
            </a:r>
            <a:r>
              <a:rPr lang="en-US" sz="1600" dirty="0">
                <a:latin typeface="APLPapaTroll" panose="02000603000000000000" pitchFamily="2" charset="0"/>
                <a:ea typeface="APLPapaTroll" panose="02000603000000000000" pitchFamily="2" charset="0"/>
              </a:rPr>
              <a:t>The most powerful tool you have is your relationship. Listen more than you lecture. Teens want to feel heard more than they want advice. Validate their feelings—even if you don’t agree. Help them maintain balance: school, rest, fun, and family time. Model your own healthy coping skills—like taking breaks, deep breathing, or talking about stress in a calm way.</a:t>
            </a:r>
          </a:p>
          <a:p>
            <a:endParaRPr lang="en-US" sz="1600" dirty="0">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11: </a:t>
            </a:r>
            <a:r>
              <a:rPr lang="en-US" sz="1600" dirty="0">
                <a:latin typeface="APLPapaTroll" panose="02000603000000000000" pitchFamily="2" charset="0"/>
                <a:ea typeface="APLPapaTroll" panose="02000603000000000000" pitchFamily="2" charset="0"/>
              </a:rPr>
              <a:t>Middle schoolers often pull away, but they still crave connection. Regular, nonjudgmental conversations — even short ones — build trust. Share your own feelings sometimes to normalize emotional expression.</a:t>
            </a:r>
          </a:p>
          <a:p>
            <a:endParaRPr lang="en-US" sz="1600" dirty="0">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12: </a:t>
            </a:r>
            <a:r>
              <a:rPr lang="en-US" sz="1600" dirty="0">
                <a:latin typeface="APLPapaTroll" panose="02000603000000000000" pitchFamily="2" charset="0"/>
                <a:ea typeface="APLPapaTroll" panose="02000603000000000000" pitchFamily="2" charset="0"/>
              </a:rPr>
              <a:t>Healthy routines are the foundation of good mental health. Sleep, food, exercise, and screen habits all impact mood and focus. Encourage downtime — it’s just as valuable as productivity.</a:t>
            </a:r>
          </a:p>
          <a:p>
            <a:endParaRPr lang="en-US" sz="1600" dirty="0">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13: </a:t>
            </a:r>
            <a:r>
              <a:rPr lang="en-US" sz="1600" dirty="0">
                <a:latin typeface="APLPapaTroll" panose="02000603000000000000" pitchFamily="2" charset="0"/>
                <a:ea typeface="APLPapaTroll" panose="02000603000000000000" pitchFamily="2" charset="0"/>
              </a:rPr>
              <a:t>Sometimes even loving parents accidentally make things harder when emotions run high. Listening, validating, and setting calm limits all show kids they’re safe and supported. The goal isn’t to fix everything — it’s to stay connected and teach coping through example.</a:t>
            </a:r>
          </a:p>
        </p:txBody>
      </p:sp>
      <p:sp>
        <p:nvSpPr>
          <p:cNvPr id="6" name="TextBox 5">
            <a:extLst>
              <a:ext uri="{FF2B5EF4-FFF2-40B4-BE49-F238E27FC236}">
                <a16:creationId xmlns:a16="http://schemas.microsoft.com/office/drawing/2014/main" id="{5E5E36B6-06FB-4F58-9BE3-DBE9C4D5BADE}"/>
              </a:ext>
            </a:extLst>
          </p:cNvPr>
          <p:cNvSpPr txBox="1"/>
          <p:nvPr>
            <p:custDataLst>
              <p:tags r:id="rId2"/>
            </p:custDataLst>
          </p:nvPr>
        </p:nvSpPr>
        <p:spPr>
          <a:xfrm>
            <a:off x="1866256" y="207279"/>
            <a:ext cx="4039888" cy="923330"/>
          </a:xfrm>
          <a:prstGeom prst="rect">
            <a:avLst/>
          </a:prstGeom>
          <a:noFill/>
        </p:spPr>
        <p:txBody>
          <a:bodyPr wrap="none" rtlCol="0">
            <a:spAutoFit/>
          </a:bodyPr>
          <a:lstStyle/>
          <a:p>
            <a:r>
              <a:rPr lang="en-US" sz="5400" dirty="0">
                <a:latin typeface="Cosmic Dust" pitchFamily="50" charset="0"/>
                <a:ea typeface="KASunshine" panose="02000603000000000000" pitchFamily="2" charset="0"/>
              </a:rPr>
              <a:t>Presenter Script</a:t>
            </a:r>
          </a:p>
        </p:txBody>
      </p:sp>
    </p:spTree>
    <p:extLst>
      <p:ext uri="{BB962C8B-B14F-4D97-AF65-F5344CB8AC3E}">
        <p14:creationId xmlns:p14="http://schemas.microsoft.com/office/powerpoint/2010/main" val="25182402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a:blip r:embed="rId4"/>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A7A1F96-4F5B-4BBC-BF33-E525433ED712}"/>
              </a:ext>
            </a:extLst>
          </p:cNvPr>
          <p:cNvSpPr txBox="1"/>
          <p:nvPr>
            <p:custDataLst>
              <p:tags r:id="rId1"/>
            </p:custDataLst>
          </p:nvPr>
        </p:nvSpPr>
        <p:spPr>
          <a:xfrm>
            <a:off x="364289" y="1102102"/>
            <a:ext cx="7161368" cy="8956298"/>
          </a:xfrm>
          <a:prstGeom prst="rect">
            <a:avLst/>
          </a:prstGeom>
          <a:noFill/>
        </p:spPr>
        <p:txBody>
          <a:bodyPr wrap="square" rtlCol="0">
            <a:spAutoFit/>
          </a:bodyPr>
          <a:lstStyle/>
          <a:p>
            <a:r>
              <a:rPr lang="en-US" sz="1600" dirty="0">
                <a:highlight>
                  <a:srgbClr val="D9D9D9"/>
                </a:highlight>
                <a:latin typeface="APLPapaTroll" panose="02000603000000000000" pitchFamily="2" charset="0"/>
                <a:ea typeface="APLPapaTroll" panose="02000603000000000000" pitchFamily="2" charset="0"/>
              </a:rPr>
              <a:t>Slide 14: </a:t>
            </a:r>
            <a:r>
              <a:rPr lang="en-US" sz="1600" dirty="0">
                <a:latin typeface="APLPapaTroll" panose="02000603000000000000" pitchFamily="2" charset="0"/>
                <a:ea typeface="APLPapaTroll" panose="02000603000000000000" pitchFamily="2" charset="0"/>
              </a:rPr>
              <a:t>Coping skills help students handle stress without shutting down or lashing out. Encourage kids to try a few and notice which ones work best for them. It’s okay to remind them — coping takes practice, not perfection.</a:t>
            </a:r>
          </a:p>
          <a:p>
            <a:endParaRPr lang="en-US" sz="1600" dirty="0">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15: </a:t>
            </a:r>
            <a:r>
              <a:rPr lang="en-US" sz="1600" dirty="0">
                <a:latin typeface="APLPapaTroll" panose="02000603000000000000" pitchFamily="2" charset="0"/>
                <a:ea typeface="APLPapaTroll" panose="02000603000000000000" pitchFamily="2" charset="0"/>
              </a:rPr>
              <a:t>Parents’ mental health directly affects kids’ mental health. When you take care of yourself, you model regulation, balance, and healthy boundaries. Remember — calm is contagious.</a:t>
            </a:r>
          </a:p>
          <a:p>
            <a:endParaRPr lang="en-US" sz="1600" dirty="0">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16-17: </a:t>
            </a:r>
            <a:r>
              <a:rPr lang="en-US" sz="1600" dirty="0">
                <a:latin typeface="APLPapaTroll" panose="02000603000000000000" pitchFamily="2" charset="0"/>
                <a:ea typeface="APLPapaTroll" panose="02000603000000000000" pitchFamily="2" charset="0"/>
              </a:rPr>
              <a:t>Parents don’t need scripts — just empathy and curiosity. A validating response helps your child feel seen and teaches them that emotions can be handled safely.</a:t>
            </a:r>
          </a:p>
          <a:p>
            <a:endParaRPr lang="en-US" sz="1600" dirty="0">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18: </a:t>
            </a:r>
            <a:r>
              <a:rPr lang="en-US" sz="1600" dirty="0">
                <a:latin typeface="APLPapaTroll" panose="02000603000000000000" pitchFamily="2" charset="0"/>
                <a:ea typeface="APLPapaTroll" panose="02000603000000000000" pitchFamily="2" charset="0"/>
              </a:rPr>
              <a:t>It’s okay to ask for help—mental health challenges are common and treatable. If your child’s symptoms last more than two weeks, worsen, or include thoughts of self-harm, reach out to a professional. You can start with the school counselor, pediatrician, or a mental health therapist. Early intervention makes a big difference. Save these crisis numbers in your phones. They’re confidential, free, and available 24/7.</a:t>
            </a:r>
          </a:p>
          <a:p>
            <a:endParaRPr lang="en-US" sz="1600" dirty="0">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19: </a:t>
            </a:r>
            <a:r>
              <a:rPr lang="en-US" sz="1600" dirty="0">
                <a:latin typeface="APLPapaTroll" panose="02000603000000000000" pitchFamily="2" charset="0"/>
                <a:ea typeface="APLPapaTroll" panose="02000603000000000000" pitchFamily="2" charset="0"/>
              </a:rPr>
              <a:t>If you take one thing from tonight, let it be this: consistent connection is more powerful than any single conversation. Keep showing up. That’s what your child needs most.” End with encouragement: remind parents that showing up and staying calm matters more than getting it “right.” Every positive interaction builds your child’s confidence and sense of safety.</a:t>
            </a:r>
          </a:p>
          <a:p>
            <a:endParaRPr lang="en-US" sz="1600" dirty="0">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20: </a:t>
            </a:r>
            <a:r>
              <a:rPr lang="en-US" sz="1600" dirty="0">
                <a:latin typeface="APLPapaTroll" panose="02000603000000000000" pitchFamily="2" charset="0"/>
                <a:ea typeface="APLPapaTroll" panose="02000603000000000000" pitchFamily="2" charset="0"/>
              </a:rPr>
              <a:t>I’d love to hear from you. What’s been working at home? What challenges are you seeing? Sharing ideas helps us build a stronger community of support.</a:t>
            </a:r>
          </a:p>
          <a:p>
            <a:endParaRPr lang="en-US" sz="1600" dirty="0">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21: </a:t>
            </a:r>
            <a:r>
              <a:rPr lang="en-US" sz="1600" dirty="0">
                <a:latin typeface="APLPapaTroll" panose="02000603000000000000" pitchFamily="2" charset="0"/>
                <a:ea typeface="APLPapaTroll" panose="02000603000000000000" pitchFamily="2" charset="0"/>
              </a:rPr>
              <a:t>Middle school can be tough, but it’s also an incredible time of growth. Your presence, patience, and understanding matter more than perfection. Be that safe space for your child—someone who listens without judgment and reminds them they’re not alone. Together, we can build a foundation for lifelong mental wellness. I am providing a Family Mental Health check-in and family connection activities, please grab them before you leave. </a:t>
            </a:r>
          </a:p>
          <a:p>
            <a:endParaRPr lang="en-US" sz="1600" dirty="0">
              <a:latin typeface="APLPapaTroll" panose="02000603000000000000" pitchFamily="2" charset="0"/>
              <a:ea typeface="APLPapaTroll" panose="02000603000000000000" pitchFamily="2" charset="0"/>
            </a:endParaRPr>
          </a:p>
        </p:txBody>
      </p:sp>
      <p:sp>
        <p:nvSpPr>
          <p:cNvPr id="6" name="TextBox 5">
            <a:extLst>
              <a:ext uri="{FF2B5EF4-FFF2-40B4-BE49-F238E27FC236}">
                <a16:creationId xmlns:a16="http://schemas.microsoft.com/office/drawing/2014/main" id="{46F63D32-604E-4689-9DDF-53B97E0F2D81}"/>
              </a:ext>
            </a:extLst>
          </p:cNvPr>
          <p:cNvSpPr txBox="1"/>
          <p:nvPr>
            <p:custDataLst>
              <p:tags r:id="rId2"/>
            </p:custDataLst>
          </p:nvPr>
        </p:nvSpPr>
        <p:spPr>
          <a:xfrm>
            <a:off x="1866256" y="207279"/>
            <a:ext cx="4039888" cy="923330"/>
          </a:xfrm>
          <a:prstGeom prst="rect">
            <a:avLst/>
          </a:prstGeom>
          <a:noFill/>
        </p:spPr>
        <p:txBody>
          <a:bodyPr wrap="none" rtlCol="0">
            <a:spAutoFit/>
          </a:bodyPr>
          <a:lstStyle/>
          <a:p>
            <a:r>
              <a:rPr lang="en-US" sz="5400" dirty="0">
                <a:latin typeface="Cosmic Dust" pitchFamily="50" charset="0"/>
                <a:ea typeface="KASunshine" panose="02000603000000000000" pitchFamily="2" charset="0"/>
              </a:rPr>
              <a:t>Presenter Script</a:t>
            </a:r>
          </a:p>
        </p:txBody>
      </p:sp>
    </p:spTree>
    <p:extLst>
      <p:ext uri="{BB962C8B-B14F-4D97-AF65-F5344CB8AC3E}">
        <p14:creationId xmlns:p14="http://schemas.microsoft.com/office/powerpoint/2010/main" val="17584177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a:blip r:embed="rId30"/>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4B8A4FF4-8CA9-4EC6-AF8C-E411A0270181}"/>
              </a:ext>
            </a:extLst>
          </p:cNvPr>
          <p:cNvSpPr txBox="1"/>
          <p:nvPr>
            <p:custDataLst>
              <p:tags r:id="rId1"/>
            </p:custDataLst>
          </p:nvPr>
        </p:nvSpPr>
        <p:spPr>
          <a:xfrm>
            <a:off x="291688" y="3564403"/>
            <a:ext cx="3607177" cy="369332"/>
          </a:xfrm>
          <a:prstGeom prst="rect">
            <a:avLst/>
          </a:prstGeom>
          <a:noFill/>
        </p:spPr>
        <p:txBody>
          <a:bodyPr wrap="square" rtlCol="0">
            <a:spAutoFit/>
          </a:bodyPr>
          <a:lstStyle/>
          <a:p>
            <a:r>
              <a:rPr lang="en-US" dirty="0">
                <a:latin typeface="APLPapaTroll" panose="02000603000000000000" pitchFamily="2" charset="0"/>
                <a:ea typeface="APLPapaTroll" panose="02000603000000000000" pitchFamily="2" charset="0"/>
              </a:rPr>
              <a:t>Your child is upset about a grade</a:t>
            </a:r>
          </a:p>
        </p:txBody>
      </p:sp>
      <p:sp>
        <p:nvSpPr>
          <p:cNvPr id="10" name="TextBox 9">
            <a:extLst>
              <a:ext uri="{FF2B5EF4-FFF2-40B4-BE49-F238E27FC236}">
                <a16:creationId xmlns:a16="http://schemas.microsoft.com/office/drawing/2014/main" id="{6BDE0EA4-FD1A-4E35-A3CD-8F2AD08F8DA9}"/>
              </a:ext>
            </a:extLst>
          </p:cNvPr>
          <p:cNvSpPr txBox="1"/>
          <p:nvPr>
            <p:custDataLst>
              <p:tags r:id="rId2"/>
            </p:custDataLst>
          </p:nvPr>
        </p:nvSpPr>
        <p:spPr>
          <a:xfrm>
            <a:off x="243929" y="4066678"/>
            <a:ext cx="3559126"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Your child has friend drama</a:t>
            </a:r>
          </a:p>
        </p:txBody>
      </p:sp>
      <p:sp>
        <p:nvSpPr>
          <p:cNvPr id="11" name="TextBox 10">
            <a:extLst>
              <a:ext uri="{FF2B5EF4-FFF2-40B4-BE49-F238E27FC236}">
                <a16:creationId xmlns:a16="http://schemas.microsoft.com/office/drawing/2014/main" id="{429BD599-6CEA-4B9F-B46F-373648FC358B}"/>
              </a:ext>
            </a:extLst>
          </p:cNvPr>
          <p:cNvSpPr txBox="1"/>
          <p:nvPr>
            <p:custDataLst>
              <p:tags r:id="rId3"/>
            </p:custDataLst>
          </p:nvPr>
        </p:nvSpPr>
        <p:spPr>
          <a:xfrm>
            <a:off x="3974783" y="3450223"/>
            <a:ext cx="3559125" cy="58477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“That sounds frustrating. Let’s talk about what could help next time.”</a:t>
            </a:r>
          </a:p>
        </p:txBody>
      </p:sp>
      <p:sp>
        <p:nvSpPr>
          <p:cNvPr id="12" name="TextBox 11">
            <a:extLst>
              <a:ext uri="{FF2B5EF4-FFF2-40B4-BE49-F238E27FC236}">
                <a16:creationId xmlns:a16="http://schemas.microsoft.com/office/drawing/2014/main" id="{6E8AA6E0-950A-4C65-A5FB-6F3B3B07FE5C}"/>
              </a:ext>
            </a:extLst>
          </p:cNvPr>
          <p:cNvSpPr txBox="1"/>
          <p:nvPr>
            <p:custDataLst>
              <p:tags r:id="rId4"/>
            </p:custDataLst>
          </p:nvPr>
        </p:nvSpPr>
        <p:spPr>
          <a:xfrm>
            <a:off x="3957975" y="3941538"/>
            <a:ext cx="3559125" cy="58477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“Friendships can be tough. I’m here if you want to talk it out.”</a:t>
            </a:r>
          </a:p>
        </p:txBody>
      </p:sp>
      <p:sp>
        <p:nvSpPr>
          <p:cNvPr id="13" name="TextBox 12">
            <a:extLst>
              <a:ext uri="{FF2B5EF4-FFF2-40B4-BE49-F238E27FC236}">
                <a16:creationId xmlns:a16="http://schemas.microsoft.com/office/drawing/2014/main" id="{AAFAA194-37D4-49A4-9534-C946938682A4}"/>
              </a:ext>
            </a:extLst>
          </p:cNvPr>
          <p:cNvSpPr txBox="1"/>
          <p:nvPr>
            <p:custDataLst>
              <p:tags r:id="rId5"/>
            </p:custDataLst>
          </p:nvPr>
        </p:nvSpPr>
        <p:spPr>
          <a:xfrm>
            <a:off x="3921701" y="4414120"/>
            <a:ext cx="3701146" cy="58477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“I can tell you’re upset. Let’s both take a break and talk later.”</a:t>
            </a:r>
          </a:p>
        </p:txBody>
      </p:sp>
      <p:sp>
        <p:nvSpPr>
          <p:cNvPr id="14" name="TextBox 13">
            <a:extLst>
              <a:ext uri="{FF2B5EF4-FFF2-40B4-BE49-F238E27FC236}">
                <a16:creationId xmlns:a16="http://schemas.microsoft.com/office/drawing/2014/main" id="{C4A215CD-6588-4D49-93DD-BCEDCA2F8D52}"/>
              </a:ext>
            </a:extLst>
          </p:cNvPr>
          <p:cNvSpPr txBox="1"/>
          <p:nvPr>
            <p:custDataLst>
              <p:tags r:id="rId6"/>
            </p:custDataLst>
          </p:nvPr>
        </p:nvSpPr>
        <p:spPr>
          <a:xfrm>
            <a:off x="3921701" y="5917580"/>
            <a:ext cx="3701146" cy="523220"/>
          </a:xfrm>
          <a:prstGeom prst="rect">
            <a:avLst/>
          </a:prstGeom>
          <a:noFill/>
        </p:spPr>
        <p:txBody>
          <a:bodyPr wrap="square" rtlCol="0">
            <a:spAutoFit/>
          </a:bodyPr>
          <a:lstStyle/>
          <a:p>
            <a:r>
              <a:rPr lang="en-US" sz="1400" dirty="0">
                <a:latin typeface="APLPapaTroll" panose="02000603000000000000" pitchFamily="2" charset="0"/>
                <a:ea typeface="APLPapaTroll" panose="02000603000000000000" pitchFamily="2" charset="0"/>
              </a:rPr>
              <a:t>“School feels hard right now. What’s one small thing that could make tomorrow better?”</a:t>
            </a:r>
          </a:p>
        </p:txBody>
      </p:sp>
      <p:sp>
        <p:nvSpPr>
          <p:cNvPr id="15" name="TextBox 14">
            <a:extLst>
              <a:ext uri="{FF2B5EF4-FFF2-40B4-BE49-F238E27FC236}">
                <a16:creationId xmlns:a16="http://schemas.microsoft.com/office/drawing/2014/main" id="{CD6D5F94-5F5A-43CA-8EBA-D7100EAB7BED}"/>
              </a:ext>
            </a:extLst>
          </p:cNvPr>
          <p:cNvSpPr txBox="1"/>
          <p:nvPr>
            <p:custDataLst>
              <p:tags r:id="rId7"/>
            </p:custDataLst>
          </p:nvPr>
        </p:nvSpPr>
        <p:spPr>
          <a:xfrm>
            <a:off x="3934680" y="5406314"/>
            <a:ext cx="3695532" cy="553998"/>
          </a:xfrm>
          <a:prstGeom prst="rect">
            <a:avLst/>
          </a:prstGeom>
          <a:noFill/>
        </p:spPr>
        <p:txBody>
          <a:bodyPr wrap="square" rtlCol="0">
            <a:spAutoFit/>
          </a:bodyPr>
          <a:lstStyle/>
          <a:p>
            <a:r>
              <a:rPr lang="en-US" sz="1500" dirty="0">
                <a:latin typeface="APLPapaTroll" panose="02000603000000000000" pitchFamily="2" charset="0"/>
                <a:ea typeface="APLPapaTroll" panose="02000603000000000000" pitchFamily="2" charset="0"/>
              </a:rPr>
              <a:t>“It’s normal to feel nervous when you care about doing well. Let’s practice together.”</a:t>
            </a:r>
          </a:p>
        </p:txBody>
      </p:sp>
      <p:sp>
        <p:nvSpPr>
          <p:cNvPr id="16" name="TextBox 15">
            <a:extLst>
              <a:ext uri="{FF2B5EF4-FFF2-40B4-BE49-F238E27FC236}">
                <a16:creationId xmlns:a16="http://schemas.microsoft.com/office/drawing/2014/main" id="{672465F9-B822-4F58-8891-784771127F64}"/>
              </a:ext>
            </a:extLst>
          </p:cNvPr>
          <p:cNvSpPr txBox="1"/>
          <p:nvPr>
            <p:custDataLst>
              <p:tags r:id="rId8"/>
            </p:custDataLst>
          </p:nvPr>
        </p:nvSpPr>
        <p:spPr>
          <a:xfrm>
            <a:off x="272109" y="4556332"/>
            <a:ext cx="3559125"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Your child shuts down or yells</a:t>
            </a:r>
          </a:p>
        </p:txBody>
      </p:sp>
      <p:sp>
        <p:nvSpPr>
          <p:cNvPr id="17" name="TextBox 16">
            <a:extLst>
              <a:ext uri="{FF2B5EF4-FFF2-40B4-BE49-F238E27FC236}">
                <a16:creationId xmlns:a16="http://schemas.microsoft.com/office/drawing/2014/main" id="{A14144D3-891E-414E-AF4B-5CA158EC21BD}"/>
              </a:ext>
            </a:extLst>
          </p:cNvPr>
          <p:cNvSpPr txBox="1"/>
          <p:nvPr>
            <p:custDataLst>
              <p:tags r:id="rId9"/>
            </p:custDataLst>
          </p:nvPr>
        </p:nvSpPr>
        <p:spPr>
          <a:xfrm>
            <a:off x="220555" y="5975766"/>
            <a:ext cx="3701146"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Your child says they hate school</a:t>
            </a:r>
          </a:p>
        </p:txBody>
      </p:sp>
      <p:sp>
        <p:nvSpPr>
          <p:cNvPr id="18" name="TextBox 17">
            <a:extLst>
              <a:ext uri="{FF2B5EF4-FFF2-40B4-BE49-F238E27FC236}">
                <a16:creationId xmlns:a16="http://schemas.microsoft.com/office/drawing/2014/main" id="{2E33F8F0-720C-45AF-A70D-109049DDC422}"/>
              </a:ext>
            </a:extLst>
          </p:cNvPr>
          <p:cNvSpPr txBox="1"/>
          <p:nvPr>
            <p:custDataLst>
              <p:tags r:id="rId10"/>
            </p:custDataLst>
          </p:nvPr>
        </p:nvSpPr>
        <p:spPr>
          <a:xfrm>
            <a:off x="256279" y="5393763"/>
            <a:ext cx="3559125" cy="58477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Your child is nervous about a presentation</a:t>
            </a:r>
          </a:p>
        </p:txBody>
      </p:sp>
      <p:sp>
        <p:nvSpPr>
          <p:cNvPr id="19" name="TextBox 18">
            <a:extLst>
              <a:ext uri="{FF2B5EF4-FFF2-40B4-BE49-F238E27FC236}">
                <a16:creationId xmlns:a16="http://schemas.microsoft.com/office/drawing/2014/main" id="{427442BE-97F0-40F0-9150-38C48E8B85AF}"/>
              </a:ext>
            </a:extLst>
          </p:cNvPr>
          <p:cNvSpPr txBox="1"/>
          <p:nvPr>
            <p:custDataLst>
              <p:tags r:id="rId11"/>
            </p:custDataLst>
          </p:nvPr>
        </p:nvSpPr>
        <p:spPr>
          <a:xfrm>
            <a:off x="260079" y="5054473"/>
            <a:ext cx="4074415" cy="369332"/>
          </a:xfrm>
          <a:prstGeom prst="rect">
            <a:avLst/>
          </a:prstGeom>
          <a:noFill/>
        </p:spPr>
        <p:txBody>
          <a:bodyPr wrap="square" rtlCol="0">
            <a:spAutoFit/>
          </a:bodyPr>
          <a:lstStyle/>
          <a:p>
            <a:r>
              <a:rPr lang="en-US" dirty="0">
                <a:latin typeface="APLPapaTroll" panose="02000603000000000000" pitchFamily="2" charset="0"/>
                <a:ea typeface="APLPapaTroll" panose="02000603000000000000" pitchFamily="2" charset="0"/>
              </a:rPr>
              <a:t>Your child forgets their homework</a:t>
            </a:r>
          </a:p>
        </p:txBody>
      </p:sp>
      <p:sp>
        <p:nvSpPr>
          <p:cNvPr id="20" name="TextBox 19">
            <a:extLst>
              <a:ext uri="{FF2B5EF4-FFF2-40B4-BE49-F238E27FC236}">
                <a16:creationId xmlns:a16="http://schemas.microsoft.com/office/drawing/2014/main" id="{803828EA-2615-491A-BED9-743530C8A2F2}"/>
              </a:ext>
            </a:extLst>
          </p:cNvPr>
          <p:cNvSpPr txBox="1"/>
          <p:nvPr>
            <p:custDataLst>
              <p:tags r:id="rId12"/>
            </p:custDataLst>
          </p:nvPr>
        </p:nvSpPr>
        <p:spPr>
          <a:xfrm>
            <a:off x="3921701" y="4962194"/>
            <a:ext cx="3701146" cy="523220"/>
          </a:xfrm>
          <a:prstGeom prst="rect">
            <a:avLst/>
          </a:prstGeom>
          <a:noFill/>
        </p:spPr>
        <p:txBody>
          <a:bodyPr wrap="square" rtlCol="0">
            <a:spAutoFit/>
          </a:bodyPr>
          <a:lstStyle/>
          <a:p>
            <a:r>
              <a:rPr lang="en-US" sz="1400" dirty="0">
                <a:latin typeface="APLPapaTroll" panose="02000603000000000000" pitchFamily="2" charset="0"/>
                <a:ea typeface="APLPapaTroll" panose="02000603000000000000" pitchFamily="2" charset="0"/>
              </a:rPr>
              <a:t>“Everyone forgets things sometimes. How can we plan together so it’s easier tomorrow?”</a:t>
            </a:r>
          </a:p>
        </p:txBody>
      </p:sp>
      <p:sp>
        <p:nvSpPr>
          <p:cNvPr id="23" name="TextBox 22">
            <a:extLst>
              <a:ext uri="{FF2B5EF4-FFF2-40B4-BE49-F238E27FC236}">
                <a16:creationId xmlns:a16="http://schemas.microsoft.com/office/drawing/2014/main" id="{A3CEE7C8-2524-4A28-9E5F-EA767D220732}"/>
              </a:ext>
            </a:extLst>
          </p:cNvPr>
          <p:cNvSpPr txBox="1"/>
          <p:nvPr>
            <p:custDataLst>
              <p:tags r:id="rId13"/>
            </p:custDataLst>
          </p:nvPr>
        </p:nvSpPr>
        <p:spPr>
          <a:xfrm>
            <a:off x="259415" y="62686"/>
            <a:ext cx="8356895" cy="707886"/>
          </a:xfrm>
          <a:prstGeom prst="rect">
            <a:avLst/>
          </a:prstGeom>
          <a:noFill/>
        </p:spPr>
        <p:txBody>
          <a:bodyPr wrap="square" rtlCol="0">
            <a:spAutoFit/>
          </a:bodyPr>
          <a:lstStyle/>
          <a:p>
            <a:r>
              <a:rPr lang="en-US" sz="4000" dirty="0">
                <a:latin typeface="Cosmic Dust" pitchFamily="50" charset="0"/>
                <a:ea typeface="KASunshine" panose="02000603000000000000" pitchFamily="2" charset="0"/>
              </a:rPr>
              <a:t>Supporting your child’s Mental Health</a:t>
            </a:r>
          </a:p>
        </p:txBody>
      </p:sp>
      <p:sp>
        <p:nvSpPr>
          <p:cNvPr id="26" name="TextBox 25">
            <a:extLst>
              <a:ext uri="{FF2B5EF4-FFF2-40B4-BE49-F238E27FC236}">
                <a16:creationId xmlns:a16="http://schemas.microsoft.com/office/drawing/2014/main" id="{F15F46DE-9AE4-4E47-961F-93A5478E13AE}"/>
              </a:ext>
            </a:extLst>
          </p:cNvPr>
          <p:cNvSpPr txBox="1"/>
          <p:nvPr>
            <p:custDataLst>
              <p:tags r:id="rId14"/>
            </p:custDataLst>
          </p:nvPr>
        </p:nvSpPr>
        <p:spPr>
          <a:xfrm>
            <a:off x="246047" y="6352075"/>
            <a:ext cx="3659444" cy="58477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Your child doesn’t want to attend practice or club</a:t>
            </a:r>
          </a:p>
        </p:txBody>
      </p:sp>
      <p:sp>
        <p:nvSpPr>
          <p:cNvPr id="27" name="TextBox 26">
            <a:extLst>
              <a:ext uri="{FF2B5EF4-FFF2-40B4-BE49-F238E27FC236}">
                <a16:creationId xmlns:a16="http://schemas.microsoft.com/office/drawing/2014/main" id="{4AD0AC5F-7538-4405-AD38-5B711B2E4503}"/>
              </a:ext>
            </a:extLst>
          </p:cNvPr>
          <p:cNvSpPr txBox="1"/>
          <p:nvPr>
            <p:custDataLst>
              <p:tags r:id="rId15"/>
            </p:custDataLst>
          </p:nvPr>
        </p:nvSpPr>
        <p:spPr>
          <a:xfrm>
            <a:off x="222778" y="6930807"/>
            <a:ext cx="3559126"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Your child argues with a sibling</a:t>
            </a:r>
          </a:p>
        </p:txBody>
      </p:sp>
      <p:sp>
        <p:nvSpPr>
          <p:cNvPr id="28" name="TextBox 27">
            <a:extLst>
              <a:ext uri="{FF2B5EF4-FFF2-40B4-BE49-F238E27FC236}">
                <a16:creationId xmlns:a16="http://schemas.microsoft.com/office/drawing/2014/main" id="{F380DED3-7867-4991-AC76-5CDC0F8D8A2A}"/>
              </a:ext>
            </a:extLst>
          </p:cNvPr>
          <p:cNvSpPr txBox="1"/>
          <p:nvPr>
            <p:custDataLst>
              <p:tags r:id="rId16"/>
            </p:custDataLst>
          </p:nvPr>
        </p:nvSpPr>
        <p:spPr>
          <a:xfrm>
            <a:off x="3933431" y="6352122"/>
            <a:ext cx="3659445" cy="58477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“Sounds like you’re not feeling up for it today. Can you tell me what’s going on?”</a:t>
            </a:r>
          </a:p>
        </p:txBody>
      </p:sp>
      <p:sp>
        <p:nvSpPr>
          <p:cNvPr id="29" name="TextBox 28">
            <a:extLst>
              <a:ext uri="{FF2B5EF4-FFF2-40B4-BE49-F238E27FC236}">
                <a16:creationId xmlns:a16="http://schemas.microsoft.com/office/drawing/2014/main" id="{285619A7-852F-4198-AEA9-BFE551A7BB5F}"/>
              </a:ext>
            </a:extLst>
          </p:cNvPr>
          <p:cNvSpPr txBox="1"/>
          <p:nvPr>
            <p:custDataLst>
              <p:tags r:id="rId17"/>
            </p:custDataLst>
          </p:nvPr>
        </p:nvSpPr>
        <p:spPr>
          <a:xfrm>
            <a:off x="3942551" y="6832610"/>
            <a:ext cx="3659445" cy="58477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“You both sound upset. Let’s pause and try to listen to each other’s side calmly.”</a:t>
            </a:r>
          </a:p>
        </p:txBody>
      </p:sp>
      <p:sp>
        <p:nvSpPr>
          <p:cNvPr id="30" name="TextBox 29">
            <a:extLst>
              <a:ext uri="{FF2B5EF4-FFF2-40B4-BE49-F238E27FC236}">
                <a16:creationId xmlns:a16="http://schemas.microsoft.com/office/drawing/2014/main" id="{2F221F02-AA74-4510-A3F5-272D3CFEDB7A}"/>
              </a:ext>
            </a:extLst>
          </p:cNvPr>
          <p:cNvSpPr txBox="1"/>
          <p:nvPr>
            <p:custDataLst>
              <p:tags r:id="rId18"/>
            </p:custDataLst>
          </p:nvPr>
        </p:nvSpPr>
        <p:spPr>
          <a:xfrm>
            <a:off x="3874065" y="7330917"/>
            <a:ext cx="3799505" cy="58477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“That was a tough situation. What do you think you could try differently next time?”</a:t>
            </a:r>
          </a:p>
        </p:txBody>
      </p:sp>
      <p:sp>
        <p:nvSpPr>
          <p:cNvPr id="31" name="TextBox 30">
            <a:extLst>
              <a:ext uri="{FF2B5EF4-FFF2-40B4-BE49-F238E27FC236}">
                <a16:creationId xmlns:a16="http://schemas.microsoft.com/office/drawing/2014/main" id="{19C4E2BD-5A26-4F17-8D76-13305B214B0B}"/>
              </a:ext>
            </a:extLst>
          </p:cNvPr>
          <p:cNvSpPr txBox="1"/>
          <p:nvPr>
            <p:custDataLst>
              <p:tags r:id="rId19"/>
            </p:custDataLst>
          </p:nvPr>
        </p:nvSpPr>
        <p:spPr>
          <a:xfrm>
            <a:off x="3820148" y="8752413"/>
            <a:ext cx="3868393" cy="523220"/>
          </a:xfrm>
          <a:prstGeom prst="rect">
            <a:avLst/>
          </a:prstGeom>
          <a:noFill/>
        </p:spPr>
        <p:txBody>
          <a:bodyPr wrap="square" rtlCol="0">
            <a:spAutoFit/>
          </a:bodyPr>
          <a:lstStyle/>
          <a:p>
            <a:r>
              <a:rPr lang="en-US" sz="1400" dirty="0">
                <a:latin typeface="APLPapaTroll" panose="02000603000000000000" pitchFamily="2" charset="0"/>
                <a:ea typeface="APLPapaTroll" panose="02000603000000000000" pitchFamily="2" charset="0"/>
              </a:rPr>
              <a:t>“It sounds like there might be a lot on your mind. Want to tell me what’s really bothering you?”</a:t>
            </a:r>
          </a:p>
        </p:txBody>
      </p:sp>
      <p:sp>
        <p:nvSpPr>
          <p:cNvPr id="32" name="TextBox 31">
            <a:extLst>
              <a:ext uri="{FF2B5EF4-FFF2-40B4-BE49-F238E27FC236}">
                <a16:creationId xmlns:a16="http://schemas.microsoft.com/office/drawing/2014/main" id="{C2BB470D-FB4C-441F-B2B0-A44F728457E4}"/>
              </a:ext>
            </a:extLst>
          </p:cNvPr>
          <p:cNvSpPr txBox="1"/>
          <p:nvPr>
            <p:custDataLst>
              <p:tags r:id="rId20"/>
            </p:custDataLst>
          </p:nvPr>
        </p:nvSpPr>
        <p:spPr>
          <a:xfrm>
            <a:off x="3863434" y="8344144"/>
            <a:ext cx="3695532" cy="461665"/>
          </a:xfrm>
          <a:prstGeom prst="rect">
            <a:avLst/>
          </a:prstGeom>
          <a:noFill/>
        </p:spPr>
        <p:txBody>
          <a:bodyPr wrap="square" rtlCol="0">
            <a:spAutoFit/>
          </a:bodyPr>
          <a:lstStyle/>
          <a:p>
            <a:r>
              <a:rPr lang="en-US" sz="1200" dirty="0">
                <a:latin typeface="APLPapaTroll" panose="02000603000000000000" pitchFamily="2" charset="0"/>
                <a:ea typeface="APLPapaTroll" panose="02000603000000000000" pitchFamily="2" charset="0"/>
              </a:rPr>
              <a:t>“I get that you like your screen time. Let’s make sure it fits with homework, sleep, and other fun things too.”</a:t>
            </a:r>
          </a:p>
        </p:txBody>
      </p:sp>
      <p:sp>
        <p:nvSpPr>
          <p:cNvPr id="33" name="TextBox 32">
            <a:extLst>
              <a:ext uri="{FF2B5EF4-FFF2-40B4-BE49-F238E27FC236}">
                <a16:creationId xmlns:a16="http://schemas.microsoft.com/office/drawing/2014/main" id="{1C6F2230-35D2-4666-93A2-D0266BE18430}"/>
              </a:ext>
            </a:extLst>
          </p:cNvPr>
          <p:cNvSpPr txBox="1"/>
          <p:nvPr>
            <p:custDataLst>
              <p:tags r:id="rId21"/>
            </p:custDataLst>
          </p:nvPr>
        </p:nvSpPr>
        <p:spPr>
          <a:xfrm>
            <a:off x="272109" y="7293092"/>
            <a:ext cx="3559125" cy="58477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Your child makes a poor choice at school</a:t>
            </a:r>
          </a:p>
        </p:txBody>
      </p:sp>
      <p:sp>
        <p:nvSpPr>
          <p:cNvPr id="34" name="TextBox 33">
            <a:extLst>
              <a:ext uri="{FF2B5EF4-FFF2-40B4-BE49-F238E27FC236}">
                <a16:creationId xmlns:a16="http://schemas.microsoft.com/office/drawing/2014/main" id="{886C62B6-265E-4284-AF3C-617CE1C6C3BA}"/>
              </a:ext>
            </a:extLst>
          </p:cNvPr>
          <p:cNvSpPr txBox="1"/>
          <p:nvPr>
            <p:custDataLst>
              <p:tags r:id="rId22"/>
            </p:custDataLst>
          </p:nvPr>
        </p:nvSpPr>
        <p:spPr>
          <a:xfrm>
            <a:off x="248146" y="8852920"/>
            <a:ext cx="3701146" cy="338554"/>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Your child is upset over something small</a:t>
            </a:r>
          </a:p>
        </p:txBody>
      </p:sp>
      <p:sp>
        <p:nvSpPr>
          <p:cNvPr id="35" name="TextBox 34">
            <a:extLst>
              <a:ext uri="{FF2B5EF4-FFF2-40B4-BE49-F238E27FC236}">
                <a16:creationId xmlns:a16="http://schemas.microsoft.com/office/drawing/2014/main" id="{0BA1FE71-AE7F-45C8-A22C-6859EDD913BA}"/>
              </a:ext>
            </a:extLst>
          </p:cNvPr>
          <p:cNvSpPr txBox="1"/>
          <p:nvPr>
            <p:custDataLst>
              <p:tags r:id="rId23"/>
            </p:custDataLst>
          </p:nvPr>
        </p:nvSpPr>
        <p:spPr>
          <a:xfrm>
            <a:off x="237898" y="8242220"/>
            <a:ext cx="3559125" cy="646331"/>
          </a:xfrm>
          <a:prstGeom prst="rect">
            <a:avLst/>
          </a:prstGeom>
          <a:noFill/>
        </p:spPr>
        <p:txBody>
          <a:bodyPr wrap="square" rtlCol="0">
            <a:spAutoFit/>
          </a:bodyPr>
          <a:lstStyle/>
          <a:p>
            <a:r>
              <a:rPr lang="en-US" dirty="0">
                <a:latin typeface="APLPapaTroll" panose="02000603000000000000" pitchFamily="2" charset="0"/>
                <a:ea typeface="APLPapaTroll" panose="02000603000000000000" pitchFamily="2" charset="0"/>
              </a:rPr>
              <a:t>Your child spends too much time on screens</a:t>
            </a:r>
          </a:p>
        </p:txBody>
      </p:sp>
      <p:sp>
        <p:nvSpPr>
          <p:cNvPr id="36" name="TextBox 35">
            <a:extLst>
              <a:ext uri="{FF2B5EF4-FFF2-40B4-BE49-F238E27FC236}">
                <a16:creationId xmlns:a16="http://schemas.microsoft.com/office/drawing/2014/main" id="{713BE6C9-10C6-4A17-8ABB-7D1687F8CDA6}"/>
              </a:ext>
            </a:extLst>
          </p:cNvPr>
          <p:cNvSpPr txBox="1"/>
          <p:nvPr>
            <p:custDataLst>
              <p:tags r:id="rId24"/>
            </p:custDataLst>
          </p:nvPr>
        </p:nvSpPr>
        <p:spPr>
          <a:xfrm>
            <a:off x="237898" y="7790630"/>
            <a:ext cx="3752601" cy="58477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Your child says, ‘You don’t understand me!’</a:t>
            </a:r>
          </a:p>
        </p:txBody>
      </p:sp>
      <p:sp>
        <p:nvSpPr>
          <p:cNvPr id="37" name="TextBox 36">
            <a:extLst>
              <a:ext uri="{FF2B5EF4-FFF2-40B4-BE49-F238E27FC236}">
                <a16:creationId xmlns:a16="http://schemas.microsoft.com/office/drawing/2014/main" id="{98CDD09F-3B6A-4848-9EEF-A965B1379F0C}"/>
              </a:ext>
            </a:extLst>
          </p:cNvPr>
          <p:cNvSpPr txBox="1"/>
          <p:nvPr>
            <p:custDataLst>
              <p:tags r:id="rId25"/>
            </p:custDataLst>
          </p:nvPr>
        </p:nvSpPr>
        <p:spPr>
          <a:xfrm>
            <a:off x="3919523" y="7793573"/>
            <a:ext cx="3799504" cy="553998"/>
          </a:xfrm>
          <a:prstGeom prst="rect">
            <a:avLst/>
          </a:prstGeom>
          <a:noFill/>
        </p:spPr>
        <p:txBody>
          <a:bodyPr wrap="square" rtlCol="0">
            <a:spAutoFit/>
          </a:bodyPr>
          <a:lstStyle/>
          <a:p>
            <a:r>
              <a:rPr lang="en-US" sz="1500" dirty="0">
                <a:latin typeface="APLPapaTroll" panose="02000603000000000000" pitchFamily="2" charset="0"/>
                <a:ea typeface="APLPapaTroll" panose="02000603000000000000" pitchFamily="2" charset="0"/>
              </a:rPr>
              <a:t>“You’re right — I might not understand everything. Help me see it from your side.”</a:t>
            </a:r>
          </a:p>
        </p:txBody>
      </p:sp>
      <p:sp>
        <p:nvSpPr>
          <p:cNvPr id="39" name="TextBox 38">
            <a:extLst>
              <a:ext uri="{FF2B5EF4-FFF2-40B4-BE49-F238E27FC236}">
                <a16:creationId xmlns:a16="http://schemas.microsoft.com/office/drawing/2014/main" id="{FD9F8DEA-1506-4AA1-AEC7-5A64681DCE35}"/>
              </a:ext>
            </a:extLst>
          </p:cNvPr>
          <p:cNvSpPr txBox="1"/>
          <p:nvPr>
            <p:custDataLst>
              <p:tags r:id="rId26"/>
            </p:custDataLst>
          </p:nvPr>
        </p:nvSpPr>
        <p:spPr>
          <a:xfrm>
            <a:off x="218106" y="628489"/>
            <a:ext cx="4228928" cy="2477601"/>
          </a:xfrm>
          <a:prstGeom prst="rect">
            <a:avLst/>
          </a:prstGeom>
          <a:noFill/>
        </p:spPr>
        <p:txBody>
          <a:bodyPr wrap="square">
            <a:spAutoFit/>
          </a:bodyPr>
          <a:lstStyle/>
          <a:p>
            <a:r>
              <a:rPr lang="en-US" sz="1500" u="sng" dirty="0">
                <a:latin typeface="APLPapaTroll" panose="02000603000000000000" pitchFamily="2" charset="0"/>
                <a:ea typeface="APLPapaTroll" panose="02000603000000000000" pitchFamily="2" charset="0"/>
              </a:rPr>
              <a:t>Listen Without Judgment: </a:t>
            </a:r>
            <a:r>
              <a:rPr lang="en-US" sz="1500" dirty="0">
                <a:latin typeface="APLPapaTroll" panose="02000603000000000000" pitchFamily="2" charset="0"/>
                <a:ea typeface="APLPapaTroll" panose="02000603000000000000" pitchFamily="2" charset="0"/>
              </a:rPr>
              <a:t>Let them talk freely before offering advice.</a:t>
            </a:r>
          </a:p>
          <a:p>
            <a:r>
              <a:rPr lang="en-US" sz="1500" u="sng" dirty="0">
                <a:latin typeface="APLPapaTroll" panose="02000603000000000000" pitchFamily="2" charset="0"/>
                <a:ea typeface="APLPapaTroll" panose="02000603000000000000" pitchFamily="2" charset="0"/>
              </a:rPr>
              <a:t>Validate Feelings: </a:t>
            </a:r>
            <a:r>
              <a:rPr lang="en-US" sz="1500" dirty="0">
                <a:latin typeface="APLPapaTroll" panose="02000603000000000000" pitchFamily="2" charset="0"/>
                <a:ea typeface="APLPapaTroll" panose="02000603000000000000" pitchFamily="2" charset="0"/>
              </a:rPr>
              <a:t>Acknowledge emotions without minimizing them.</a:t>
            </a:r>
          </a:p>
          <a:p>
            <a:r>
              <a:rPr lang="en-US" sz="1500" u="sng" dirty="0">
                <a:latin typeface="APLPapaTroll" panose="02000603000000000000" pitchFamily="2" charset="0"/>
                <a:ea typeface="APLPapaTroll" panose="02000603000000000000" pitchFamily="2" charset="0"/>
              </a:rPr>
              <a:t>Model Healthy Coping: </a:t>
            </a:r>
            <a:r>
              <a:rPr lang="en-US" sz="1500" dirty="0">
                <a:latin typeface="APLPapaTroll" panose="02000603000000000000" pitchFamily="2" charset="0"/>
                <a:ea typeface="APLPapaTroll" panose="02000603000000000000" pitchFamily="2" charset="0"/>
              </a:rPr>
              <a:t>Show calm, positive ways to handle stress.</a:t>
            </a:r>
          </a:p>
          <a:p>
            <a:r>
              <a:rPr lang="en-US" sz="1500" u="sng" dirty="0">
                <a:latin typeface="APLPapaTroll" panose="02000603000000000000" pitchFamily="2" charset="0"/>
                <a:ea typeface="APLPapaTroll" panose="02000603000000000000" pitchFamily="2" charset="0"/>
              </a:rPr>
              <a:t>Create Routines: </a:t>
            </a:r>
            <a:r>
              <a:rPr lang="en-US" sz="1500" dirty="0">
                <a:latin typeface="APLPapaTroll" panose="02000603000000000000" pitchFamily="2" charset="0"/>
                <a:ea typeface="APLPapaTroll" panose="02000603000000000000" pitchFamily="2" charset="0"/>
              </a:rPr>
              <a:t>Consistency helps teens feel secure.</a:t>
            </a:r>
          </a:p>
          <a:p>
            <a:r>
              <a:rPr lang="en-US" sz="1500" u="sng" dirty="0">
                <a:latin typeface="APLPapaTroll" panose="02000603000000000000" pitchFamily="2" charset="0"/>
                <a:ea typeface="APLPapaTroll" panose="02000603000000000000" pitchFamily="2" charset="0"/>
              </a:rPr>
              <a:t>Encourage Balance: </a:t>
            </a:r>
            <a:r>
              <a:rPr lang="en-US" sz="1500" dirty="0">
                <a:latin typeface="APLPapaTroll" panose="02000603000000000000" pitchFamily="2" charset="0"/>
                <a:ea typeface="APLPapaTroll" panose="02000603000000000000" pitchFamily="2" charset="0"/>
              </a:rPr>
              <a:t>School, rest, social time, and hobbies.</a:t>
            </a:r>
          </a:p>
        </p:txBody>
      </p:sp>
      <p:sp>
        <p:nvSpPr>
          <p:cNvPr id="41" name="TextBox 40">
            <a:extLst>
              <a:ext uri="{FF2B5EF4-FFF2-40B4-BE49-F238E27FC236}">
                <a16:creationId xmlns:a16="http://schemas.microsoft.com/office/drawing/2014/main" id="{6AE68B35-AD2A-413D-8EF1-71B2BF6E7C05}"/>
              </a:ext>
            </a:extLst>
          </p:cNvPr>
          <p:cNvSpPr txBox="1"/>
          <p:nvPr>
            <p:custDataLst>
              <p:tags r:id="rId27"/>
            </p:custDataLst>
          </p:nvPr>
        </p:nvSpPr>
        <p:spPr>
          <a:xfrm>
            <a:off x="4371613" y="1259170"/>
            <a:ext cx="3326784" cy="1600438"/>
          </a:xfrm>
          <a:prstGeom prst="rect">
            <a:avLst/>
          </a:prstGeom>
          <a:noFill/>
        </p:spPr>
        <p:txBody>
          <a:bodyPr wrap="square" rtlCol="0">
            <a:spAutoFit/>
          </a:bodyPr>
          <a:lstStyle/>
          <a:p>
            <a:r>
              <a:rPr lang="en-US" sz="1400" dirty="0">
                <a:latin typeface="APLPapaTroll" panose="02000603000000000000" pitchFamily="2" charset="0"/>
                <a:ea typeface="APLPapaTroll" panose="02000603000000000000" pitchFamily="2" charset="0"/>
              </a:rPr>
              <a:t>-Sudden changes in mood or behavior.</a:t>
            </a:r>
          </a:p>
          <a:p>
            <a:r>
              <a:rPr lang="en-US" sz="1400" dirty="0">
                <a:latin typeface="APLPapaTroll" panose="02000603000000000000" pitchFamily="2" charset="0"/>
                <a:ea typeface="APLPapaTroll" panose="02000603000000000000" pitchFamily="2" charset="0"/>
              </a:rPr>
              <a:t>-Withdrawing from friends and family.</a:t>
            </a:r>
          </a:p>
          <a:p>
            <a:r>
              <a:rPr lang="en-US" sz="1400" dirty="0">
                <a:latin typeface="APLPapaTroll" panose="02000603000000000000" pitchFamily="2" charset="0"/>
                <a:ea typeface="APLPapaTroll" panose="02000603000000000000" pitchFamily="2" charset="0"/>
              </a:rPr>
              <a:t>-Drop in grades or interest in activities.</a:t>
            </a:r>
          </a:p>
          <a:p>
            <a:r>
              <a:rPr lang="en-US" sz="1400" dirty="0">
                <a:latin typeface="APLPapaTroll" panose="02000603000000000000" pitchFamily="2" charset="0"/>
                <a:ea typeface="APLPapaTroll" panose="02000603000000000000" pitchFamily="2" charset="0"/>
              </a:rPr>
              <a:t>-Sleep or appetite changes.</a:t>
            </a:r>
          </a:p>
          <a:p>
            <a:r>
              <a:rPr lang="en-US" sz="1400" dirty="0">
                <a:latin typeface="APLPapaTroll" panose="02000603000000000000" pitchFamily="2" charset="0"/>
                <a:ea typeface="APLPapaTroll" panose="02000603000000000000" pitchFamily="2" charset="0"/>
              </a:rPr>
              <a:t>-Talking about hopelessness or worthlessness.</a:t>
            </a:r>
          </a:p>
          <a:p>
            <a:r>
              <a:rPr lang="en-US" sz="1400" dirty="0">
                <a:latin typeface="APLPapaTroll" panose="02000603000000000000" pitchFamily="2" charset="0"/>
                <a:ea typeface="APLPapaTroll" panose="02000603000000000000" pitchFamily="2" charset="0"/>
              </a:rPr>
              <a:t>-Self-harm or risk-taking behaviors.</a:t>
            </a:r>
          </a:p>
        </p:txBody>
      </p:sp>
      <p:sp>
        <p:nvSpPr>
          <p:cNvPr id="47" name="TextBox 46">
            <a:extLst>
              <a:ext uri="{FF2B5EF4-FFF2-40B4-BE49-F238E27FC236}">
                <a16:creationId xmlns:a16="http://schemas.microsoft.com/office/drawing/2014/main" id="{CEB6AD3F-EEAE-4B3E-8301-75DFE43C05C7}"/>
              </a:ext>
            </a:extLst>
          </p:cNvPr>
          <p:cNvSpPr txBox="1"/>
          <p:nvPr>
            <p:custDataLst>
              <p:tags r:id="rId28"/>
            </p:custDataLst>
          </p:nvPr>
        </p:nvSpPr>
        <p:spPr>
          <a:xfrm>
            <a:off x="155428" y="9293010"/>
            <a:ext cx="7783886" cy="584775"/>
          </a:xfrm>
          <a:prstGeom prst="rect">
            <a:avLst/>
          </a:prstGeom>
          <a:noFill/>
        </p:spPr>
        <p:txBody>
          <a:bodyPr wrap="square">
            <a:spAutoFit/>
          </a:bodyPr>
          <a:lstStyle/>
          <a:p>
            <a:r>
              <a:rPr lang="en-US" sz="1600" dirty="0">
                <a:highlight>
                  <a:srgbClr val="D9D9D9"/>
                </a:highlight>
                <a:latin typeface="APLPapaTroll" panose="02000603000000000000" pitchFamily="2" charset="0"/>
                <a:ea typeface="APLPapaTroll" panose="02000603000000000000" pitchFamily="2" charset="0"/>
              </a:rPr>
              <a:t>For immediate danger, call 911. Call or text 988 </a:t>
            </a:r>
            <a:r>
              <a:rPr lang="en-US" sz="1600" dirty="0">
                <a:latin typeface="APLPapaTroll" panose="02000603000000000000" pitchFamily="2" charset="0"/>
                <a:ea typeface="APLPapaTroll" panose="02000603000000000000" pitchFamily="2" charset="0"/>
              </a:rPr>
              <a:t>for the Suicide &amp; Crisis Lifeline for 24/7 free and confidential support. </a:t>
            </a:r>
            <a:r>
              <a:rPr lang="en-US" sz="1600" dirty="0">
                <a:highlight>
                  <a:srgbClr val="D9D9D9"/>
                </a:highlight>
                <a:latin typeface="APLPapaTroll" panose="02000603000000000000" pitchFamily="2" charset="0"/>
                <a:ea typeface="APLPapaTroll" panose="02000603000000000000" pitchFamily="2" charset="0"/>
              </a:rPr>
              <a:t>Crisis Text Line: HELLO to 741741 </a:t>
            </a:r>
            <a:r>
              <a:rPr lang="en-US" sz="1600" dirty="0">
                <a:latin typeface="APLPapaTroll" panose="02000603000000000000" pitchFamily="2" charset="0"/>
                <a:ea typeface="APLPapaTroll" panose="02000603000000000000" pitchFamily="2" charset="0"/>
              </a:rPr>
              <a:t>Suicide &amp; Crisis Lifeline.</a:t>
            </a:r>
          </a:p>
        </p:txBody>
      </p:sp>
    </p:spTree>
    <p:extLst>
      <p:ext uri="{BB962C8B-B14F-4D97-AF65-F5344CB8AC3E}">
        <p14:creationId xmlns:p14="http://schemas.microsoft.com/office/powerpoint/2010/main" val="1701085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DE86656-A860-4B08-993D-3AC2D2C46847}"/>
              </a:ext>
            </a:extLst>
          </p:cNvPr>
          <p:cNvSpPr txBox="1"/>
          <p:nvPr>
            <p:custDataLst>
              <p:tags r:id="rId1"/>
            </p:custDataLst>
          </p:nvPr>
        </p:nvSpPr>
        <p:spPr>
          <a:xfrm>
            <a:off x="476750" y="1153681"/>
            <a:ext cx="6881994" cy="8233023"/>
          </a:xfrm>
          <a:prstGeom prst="rect">
            <a:avLst/>
          </a:prstGeom>
          <a:noFill/>
        </p:spPr>
        <p:txBody>
          <a:bodyPr wrap="square" rtlCol="0">
            <a:spAutoFit/>
          </a:bodyPr>
          <a:lstStyle/>
          <a:p>
            <a:r>
              <a:rPr lang="en-US" sz="2300" dirty="0">
                <a:latin typeface="APLPapaTroll" panose="02000603000000000000" pitchFamily="2" charset="0"/>
                <a:ea typeface="APLPapaTroll" panose="02000603000000000000" pitchFamily="2" charset="0"/>
              </a:rPr>
              <a:t>A 5-minute reflection to strengthen communication and notice early warning signs.</a:t>
            </a:r>
          </a:p>
          <a:p>
            <a:endParaRPr lang="en-US" sz="2300" dirty="0">
              <a:latin typeface="APLPapaTroll" panose="02000603000000000000" pitchFamily="2" charset="0"/>
              <a:ea typeface="APLPapaTroll" panose="02000603000000000000" pitchFamily="2" charset="0"/>
            </a:endParaRPr>
          </a:p>
          <a:p>
            <a:r>
              <a:rPr lang="en-US" sz="2300" dirty="0">
                <a:highlight>
                  <a:srgbClr val="D9D9D9"/>
                </a:highlight>
                <a:latin typeface="APLPapaTroll" panose="02000603000000000000" pitchFamily="2" charset="0"/>
                <a:ea typeface="APLPapaTroll" panose="02000603000000000000" pitchFamily="2" charset="0"/>
              </a:rPr>
              <a:t>Step 1: Pause and Reflect</a:t>
            </a:r>
          </a:p>
          <a:p>
            <a:r>
              <a:rPr lang="en-US" sz="2300" dirty="0">
                <a:latin typeface="APLPapaTroll" panose="02000603000000000000" pitchFamily="2" charset="0"/>
                <a:ea typeface="APLPapaTroll" panose="02000603000000000000" pitchFamily="2" charset="0"/>
              </a:rPr>
              <a:t>What’s one emotion you’ve felt most often this week?</a:t>
            </a:r>
          </a:p>
          <a:p>
            <a:r>
              <a:rPr lang="en-US" sz="2300" dirty="0">
                <a:latin typeface="APLPapaTroll" panose="02000603000000000000" pitchFamily="2" charset="0"/>
                <a:ea typeface="APLPapaTroll" panose="02000603000000000000" pitchFamily="2" charset="0"/>
              </a:rPr>
              <a:t>What made this week harder than usual?</a:t>
            </a:r>
          </a:p>
          <a:p>
            <a:r>
              <a:rPr lang="en-US" sz="2300" dirty="0">
                <a:latin typeface="APLPapaTroll" panose="02000603000000000000" pitchFamily="2" charset="0"/>
                <a:ea typeface="APLPapaTroll" panose="02000603000000000000" pitchFamily="2" charset="0"/>
              </a:rPr>
              <a:t>What helped you feel better?</a:t>
            </a:r>
          </a:p>
          <a:p>
            <a:endParaRPr lang="en-US" sz="2300" dirty="0">
              <a:highlight>
                <a:srgbClr val="D9D9D9"/>
              </a:highlight>
              <a:latin typeface="APLPapaTroll" panose="02000603000000000000" pitchFamily="2" charset="0"/>
              <a:ea typeface="APLPapaTroll" panose="02000603000000000000" pitchFamily="2" charset="0"/>
            </a:endParaRPr>
          </a:p>
          <a:p>
            <a:r>
              <a:rPr lang="en-US" sz="2300" dirty="0">
                <a:highlight>
                  <a:srgbClr val="D9D9D9"/>
                </a:highlight>
                <a:latin typeface="APLPapaTroll" panose="02000603000000000000" pitchFamily="2" charset="0"/>
                <a:ea typeface="APLPapaTroll" panose="02000603000000000000" pitchFamily="2" charset="0"/>
              </a:rPr>
              <a:t>Step 2: Family Share</a:t>
            </a:r>
          </a:p>
          <a:p>
            <a:r>
              <a:rPr lang="en-US" sz="2300" dirty="0">
                <a:latin typeface="APLPapaTroll" panose="02000603000000000000" pitchFamily="2" charset="0"/>
                <a:ea typeface="APLPapaTroll" panose="02000603000000000000" pitchFamily="2" charset="0"/>
              </a:rPr>
              <a:t>Each person shares one thing they’re proud of and one thing they’re working on. Parents model honesty — “I felt stressed when work got busy, but I took a walk to calm down.”</a:t>
            </a:r>
          </a:p>
          <a:p>
            <a:endParaRPr lang="en-US" sz="2300" dirty="0">
              <a:latin typeface="APLPapaTroll" panose="02000603000000000000" pitchFamily="2" charset="0"/>
              <a:ea typeface="APLPapaTroll" panose="02000603000000000000" pitchFamily="2" charset="0"/>
            </a:endParaRPr>
          </a:p>
          <a:p>
            <a:r>
              <a:rPr lang="en-US" sz="2300" dirty="0">
                <a:highlight>
                  <a:srgbClr val="D9D9D9"/>
                </a:highlight>
                <a:latin typeface="APLPapaTroll" panose="02000603000000000000" pitchFamily="2" charset="0"/>
                <a:ea typeface="APLPapaTroll" panose="02000603000000000000" pitchFamily="2" charset="0"/>
              </a:rPr>
              <a:t>Step 3: Plan a Reset</a:t>
            </a:r>
          </a:p>
          <a:p>
            <a:r>
              <a:rPr lang="en-US" sz="2300" dirty="0">
                <a:latin typeface="APLPapaTroll" panose="02000603000000000000" pitchFamily="2" charset="0"/>
                <a:ea typeface="APLPapaTroll" panose="02000603000000000000" pitchFamily="2" charset="0"/>
              </a:rPr>
              <a:t>Choose one activity you’ll do as a family to recharge: Screen-free dinner, Board game night, Walk outside, Movie and talk time, Gratitude list before bed.</a:t>
            </a:r>
          </a:p>
          <a:p>
            <a:endParaRPr lang="en-US" sz="2300" dirty="0">
              <a:latin typeface="APLPapaTroll" panose="02000603000000000000" pitchFamily="2" charset="0"/>
              <a:ea typeface="APLPapaTroll" panose="02000603000000000000" pitchFamily="2" charset="0"/>
            </a:endParaRPr>
          </a:p>
          <a:p>
            <a:r>
              <a:rPr lang="en-US" sz="2300" dirty="0">
                <a:highlight>
                  <a:srgbClr val="D9D9D9"/>
                </a:highlight>
                <a:latin typeface="APLPapaTroll" panose="02000603000000000000" pitchFamily="2" charset="0"/>
                <a:ea typeface="APLPapaTroll" panose="02000603000000000000" pitchFamily="2" charset="0"/>
              </a:rPr>
              <a:t>Step 4: Keep It Going</a:t>
            </a:r>
          </a:p>
          <a:p>
            <a:r>
              <a:rPr lang="en-US" sz="2300" dirty="0">
                <a:latin typeface="APLPapaTroll" panose="02000603000000000000" pitchFamily="2" charset="0"/>
                <a:ea typeface="APLPapaTroll" panose="02000603000000000000" pitchFamily="2" charset="0"/>
              </a:rPr>
              <a:t>Put “Mental Health Check-In” on the family calendar once a week. Keep it light and positive — the goal is connection, not perfection.</a:t>
            </a:r>
          </a:p>
        </p:txBody>
      </p:sp>
      <p:sp>
        <p:nvSpPr>
          <p:cNvPr id="4" name="TextBox 3">
            <a:extLst>
              <a:ext uri="{FF2B5EF4-FFF2-40B4-BE49-F238E27FC236}">
                <a16:creationId xmlns:a16="http://schemas.microsoft.com/office/drawing/2014/main" id="{B2C5B464-42F7-4928-91A3-196E2EA70425}"/>
              </a:ext>
            </a:extLst>
          </p:cNvPr>
          <p:cNvSpPr txBox="1"/>
          <p:nvPr>
            <p:custDataLst>
              <p:tags r:id="rId2"/>
            </p:custDataLst>
          </p:nvPr>
        </p:nvSpPr>
        <p:spPr>
          <a:xfrm>
            <a:off x="302578" y="81829"/>
            <a:ext cx="8356895" cy="830997"/>
          </a:xfrm>
          <a:prstGeom prst="rect">
            <a:avLst/>
          </a:prstGeom>
          <a:noFill/>
        </p:spPr>
        <p:txBody>
          <a:bodyPr wrap="square" rtlCol="0">
            <a:spAutoFit/>
          </a:bodyPr>
          <a:lstStyle/>
          <a:p>
            <a:r>
              <a:rPr lang="en-US" sz="4800" dirty="0">
                <a:latin typeface="Cosmic Dust" pitchFamily="50" charset="0"/>
                <a:ea typeface="KASunshine" panose="02000603000000000000" pitchFamily="2" charset="0"/>
              </a:rPr>
              <a:t>Family Mental Health</a:t>
            </a:r>
          </a:p>
        </p:txBody>
      </p:sp>
      <p:sp>
        <p:nvSpPr>
          <p:cNvPr id="23" name="TextBox 22">
            <a:extLst>
              <a:ext uri="{FF2B5EF4-FFF2-40B4-BE49-F238E27FC236}">
                <a16:creationId xmlns:a16="http://schemas.microsoft.com/office/drawing/2014/main" id="{846CCBF5-351F-42DB-B3F2-95B4586F9936}"/>
              </a:ext>
            </a:extLst>
          </p:cNvPr>
          <p:cNvSpPr txBox="1"/>
          <p:nvPr>
            <p:custDataLst>
              <p:tags r:id="rId3"/>
            </p:custDataLst>
          </p:nvPr>
        </p:nvSpPr>
        <p:spPr>
          <a:xfrm>
            <a:off x="5495051" y="236531"/>
            <a:ext cx="2145130" cy="646331"/>
          </a:xfrm>
          <a:prstGeom prst="rect">
            <a:avLst/>
          </a:prstGeom>
          <a:noFill/>
        </p:spPr>
        <p:txBody>
          <a:bodyPr wrap="square" rtlCol="0">
            <a:spAutoFit/>
          </a:bodyPr>
          <a:lstStyle/>
          <a:p>
            <a:r>
              <a:rPr lang="en-US" sz="3600" dirty="0">
                <a:latin typeface="APLPapaTroll" panose="02000603000000000000" pitchFamily="2" charset="0"/>
                <a:ea typeface="APLPapaTroll" panose="02000603000000000000" pitchFamily="2" charset="0"/>
              </a:rPr>
              <a:t>Check-in</a:t>
            </a:r>
          </a:p>
        </p:txBody>
      </p:sp>
    </p:spTree>
    <p:extLst>
      <p:ext uri="{BB962C8B-B14F-4D97-AF65-F5344CB8AC3E}">
        <p14:creationId xmlns:p14="http://schemas.microsoft.com/office/powerpoint/2010/main" val="2835577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FLATTEN" val="true"/>
</p:tagLst>
</file>

<file path=ppt/tags/tag10.xml><?xml version="1.0" encoding="utf-8"?>
<p:tagLst xmlns:a="http://schemas.openxmlformats.org/drawingml/2006/main" xmlns:r="http://schemas.openxmlformats.org/officeDocument/2006/relationships" xmlns:p="http://schemas.openxmlformats.org/presentationml/2006/main">
  <p:tag name="FLATTEN" val="true"/>
</p:tagLst>
</file>

<file path=ppt/tags/tag11.xml><?xml version="1.0" encoding="utf-8"?>
<p:tagLst xmlns:a="http://schemas.openxmlformats.org/drawingml/2006/main" xmlns:r="http://schemas.openxmlformats.org/officeDocument/2006/relationships" xmlns:p="http://schemas.openxmlformats.org/presentationml/2006/main">
  <p:tag name="FLATTEN" val="true"/>
</p:tagLst>
</file>

<file path=ppt/tags/tag12.xml><?xml version="1.0" encoding="utf-8"?>
<p:tagLst xmlns:a="http://schemas.openxmlformats.org/drawingml/2006/main" xmlns:r="http://schemas.openxmlformats.org/officeDocument/2006/relationships" xmlns:p="http://schemas.openxmlformats.org/presentationml/2006/main">
  <p:tag name="FLATTEN" val="true"/>
</p:tagLst>
</file>

<file path=ppt/tags/tag13.xml><?xml version="1.0" encoding="utf-8"?>
<p:tagLst xmlns:a="http://schemas.openxmlformats.org/drawingml/2006/main" xmlns:r="http://schemas.openxmlformats.org/officeDocument/2006/relationships" xmlns:p="http://schemas.openxmlformats.org/presentationml/2006/main">
  <p:tag name="FLATTEN" val="true"/>
</p:tagLst>
</file>

<file path=ppt/tags/tag14.xml><?xml version="1.0" encoding="utf-8"?>
<p:tagLst xmlns:a="http://schemas.openxmlformats.org/drawingml/2006/main" xmlns:r="http://schemas.openxmlformats.org/officeDocument/2006/relationships" xmlns:p="http://schemas.openxmlformats.org/presentationml/2006/main">
  <p:tag name="FLATTEN" val="true"/>
</p:tagLst>
</file>

<file path=ppt/tags/tag15.xml><?xml version="1.0" encoding="utf-8"?>
<p:tagLst xmlns:a="http://schemas.openxmlformats.org/drawingml/2006/main" xmlns:r="http://schemas.openxmlformats.org/officeDocument/2006/relationships" xmlns:p="http://schemas.openxmlformats.org/presentationml/2006/main">
  <p:tag name="FLATTEN" val="true"/>
</p:tagLst>
</file>

<file path=ppt/tags/tag16.xml><?xml version="1.0" encoding="utf-8"?>
<p:tagLst xmlns:a="http://schemas.openxmlformats.org/drawingml/2006/main" xmlns:r="http://schemas.openxmlformats.org/officeDocument/2006/relationships" xmlns:p="http://schemas.openxmlformats.org/presentationml/2006/main">
  <p:tag name="FLATTEN" val="true"/>
</p:tagLst>
</file>

<file path=ppt/tags/tag17.xml><?xml version="1.0" encoding="utf-8"?>
<p:tagLst xmlns:a="http://schemas.openxmlformats.org/drawingml/2006/main" xmlns:r="http://schemas.openxmlformats.org/officeDocument/2006/relationships" xmlns:p="http://schemas.openxmlformats.org/presentationml/2006/main">
  <p:tag name="FLATTEN" val="true"/>
</p:tagLst>
</file>

<file path=ppt/tags/tag18.xml><?xml version="1.0" encoding="utf-8"?>
<p:tagLst xmlns:a="http://schemas.openxmlformats.org/drawingml/2006/main" xmlns:r="http://schemas.openxmlformats.org/officeDocument/2006/relationships" xmlns:p="http://schemas.openxmlformats.org/presentationml/2006/main">
  <p:tag name="FLATTEN" val="true"/>
</p:tagLst>
</file>

<file path=ppt/tags/tag19.xml><?xml version="1.0" encoding="utf-8"?>
<p:tagLst xmlns:a="http://schemas.openxmlformats.org/drawingml/2006/main" xmlns:r="http://schemas.openxmlformats.org/officeDocument/2006/relationships" xmlns:p="http://schemas.openxmlformats.org/presentationml/2006/main">
  <p:tag name="FLATTEN" val="true"/>
</p:tagLst>
</file>

<file path=ppt/tags/tag2.xml><?xml version="1.0" encoding="utf-8"?>
<p:tagLst xmlns:a="http://schemas.openxmlformats.org/drawingml/2006/main" xmlns:r="http://schemas.openxmlformats.org/officeDocument/2006/relationships" xmlns:p="http://schemas.openxmlformats.org/presentationml/2006/main">
  <p:tag name="FLATTEN" val="true"/>
</p:tagLst>
</file>

<file path=ppt/tags/tag20.xml><?xml version="1.0" encoding="utf-8"?>
<p:tagLst xmlns:a="http://schemas.openxmlformats.org/drawingml/2006/main" xmlns:r="http://schemas.openxmlformats.org/officeDocument/2006/relationships" xmlns:p="http://schemas.openxmlformats.org/presentationml/2006/main">
  <p:tag name="FLATTEN" val="true"/>
</p:tagLst>
</file>

<file path=ppt/tags/tag21.xml><?xml version="1.0" encoding="utf-8"?>
<p:tagLst xmlns:a="http://schemas.openxmlformats.org/drawingml/2006/main" xmlns:r="http://schemas.openxmlformats.org/officeDocument/2006/relationships" xmlns:p="http://schemas.openxmlformats.org/presentationml/2006/main">
  <p:tag name="FLATTEN" val="true"/>
</p:tagLst>
</file>

<file path=ppt/tags/tag22.xml><?xml version="1.0" encoding="utf-8"?>
<p:tagLst xmlns:a="http://schemas.openxmlformats.org/drawingml/2006/main" xmlns:r="http://schemas.openxmlformats.org/officeDocument/2006/relationships" xmlns:p="http://schemas.openxmlformats.org/presentationml/2006/main">
  <p:tag name="FLATTEN" val="true"/>
</p:tagLst>
</file>

<file path=ppt/tags/tag23.xml><?xml version="1.0" encoding="utf-8"?>
<p:tagLst xmlns:a="http://schemas.openxmlformats.org/drawingml/2006/main" xmlns:r="http://schemas.openxmlformats.org/officeDocument/2006/relationships" xmlns:p="http://schemas.openxmlformats.org/presentationml/2006/main">
  <p:tag name="FLATTEN" val="true"/>
</p:tagLst>
</file>

<file path=ppt/tags/tag24.xml><?xml version="1.0" encoding="utf-8"?>
<p:tagLst xmlns:a="http://schemas.openxmlformats.org/drawingml/2006/main" xmlns:r="http://schemas.openxmlformats.org/officeDocument/2006/relationships" xmlns:p="http://schemas.openxmlformats.org/presentationml/2006/main">
  <p:tag name="FLATTEN" val="true"/>
</p:tagLst>
</file>

<file path=ppt/tags/tag25.xml><?xml version="1.0" encoding="utf-8"?>
<p:tagLst xmlns:a="http://schemas.openxmlformats.org/drawingml/2006/main" xmlns:r="http://schemas.openxmlformats.org/officeDocument/2006/relationships" xmlns:p="http://schemas.openxmlformats.org/presentationml/2006/main">
  <p:tag name="FLATTEN" val="true"/>
</p:tagLst>
</file>

<file path=ppt/tags/tag26.xml><?xml version="1.0" encoding="utf-8"?>
<p:tagLst xmlns:a="http://schemas.openxmlformats.org/drawingml/2006/main" xmlns:r="http://schemas.openxmlformats.org/officeDocument/2006/relationships" xmlns:p="http://schemas.openxmlformats.org/presentationml/2006/main">
  <p:tag name="FLATTEN" val="true"/>
</p:tagLst>
</file>

<file path=ppt/tags/tag27.xml><?xml version="1.0" encoding="utf-8"?>
<p:tagLst xmlns:a="http://schemas.openxmlformats.org/drawingml/2006/main" xmlns:r="http://schemas.openxmlformats.org/officeDocument/2006/relationships" xmlns:p="http://schemas.openxmlformats.org/presentationml/2006/main">
  <p:tag name="FLATTEN" val="true"/>
</p:tagLst>
</file>

<file path=ppt/tags/tag28.xml><?xml version="1.0" encoding="utf-8"?>
<p:tagLst xmlns:a="http://schemas.openxmlformats.org/drawingml/2006/main" xmlns:r="http://schemas.openxmlformats.org/officeDocument/2006/relationships" xmlns:p="http://schemas.openxmlformats.org/presentationml/2006/main">
  <p:tag name="FLATTEN" val="true"/>
</p:tagLst>
</file>

<file path=ppt/tags/tag29.xml><?xml version="1.0" encoding="utf-8"?>
<p:tagLst xmlns:a="http://schemas.openxmlformats.org/drawingml/2006/main" xmlns:r="http://schemas.openxmlformats.org/officeDocument/2006/relationships" xmlns:p="http://schemas.openxmlformats.org/presentationml/2006/main">
  <p:tag name="FLATTEN" val="true"/>
</p:tagLst>
</file>

<file path=ppt/tags/tag3.xml><?xml version="1.0" encoding="utf-8"?>
<p:tagLst xmlns:a="http://schemas.openxmlformats.org/drawingml/2006/main" xmlns:r="http://schemas.openxmlformats.org/officeDocument/2006/relationships" xmlns:p="http://schemas.openxmlformats.org/presentationml/2006/main">
  <p:tag name="FLATTEN" val="true"/>
</p:tagLst>
</file>

<file path=ppt/tags/tag30.xml><?xml version="1.0" encoding="utf-8"?>
<p:tagLst xmlns:a="http://schemas.openxmlformats.org/drawingml/2006/main" xmlns:r="http://schemas.openxmlformats.org/officeDocument/2006/relationships" xmlns:p="http://schemas.openxmlformats.org/presentationml/2006/main">
  <p:tag name="FLATTEN" val="true"/>
</p:tagLst>
</file>

<file path=ppt/tags/tag31.xml><?xml version="1.0" encoding="utf-8"?>
<p:tagLst xmlns:a="http://schemas.openxmlformats.org/drawingml/2006/main" xmlns:r="http://schemas.openxmlformats.org/officeDocument/2006/relationships" xmlns:p="http://schemas.openxmlformats.org/presentationml/2006/main">
  <p:tag name="FLATTEN" val="true"/>
</p:tagLst>
</file>

<file path=ppt/tags/tag32.xml><?xml version="1.0" encoding="utf-8"?>
<p:tagLst xmlns:a="http://schemas.openxmlformats.org/drawingml/2006/main" xmlns:r="http://schemas.openxmlformats.org/officeDocument/2006/relationships" xmlns:p="http://schemas.openxmlformats.org/presentationml/2006/main">
  <p:tag name="FLATTEN" val="true"/>
</p:tagLst>
</file>

<file path=ppt/tags/tag33.xml><?xml version="1.0" encoding="utf-8"?>
<p:tagLst xmlns:a="http://schemas.openxmlformats.org/drawingml/2006/main" xmlns:r="http://schemas.openxmlformats.org/officeDocument/2006/relationships" xmlns:p="http://schemas.openxmlformats.org/presentationml/2006/main">
  <p:tag name="FLATTEN" val="true"/>
</p:tagLst>
</file>

<file path=ppt/tags/tag34.xml><?xml version="1.0" encoding="utf-8"?>
<p:tagLst xmlns:a="http://schemas.openxmlformats.org/drawingml/2006/main" xmlns:r="http://schemas.openxmlformats.org/officeDocument/2006/relationships" xmlns:p="http://schemas.openxmlformats.org/presentationml/2006/main">
  <p:tag name="FLATTEN" val="true"/>
</p:tagLst>
</file>

<file path=ppt/tags/tag35.xml><?xml version="1.0" encoding="utf-8"?>
<p:tagLst xmlns:a="http://schemas.openxmlformats.org/drawingml/2006/main" xmlns:r="http://schemas.openxmlformats.org/officeDocument/2006/relationships" xmlns:p="http://schemas.openxmlformats.org/presentationml/2006/main">
  <p:tag name="FLATTEN" val="true"/>
</p:tagLst>
</file>

<file path=ppt/tags/tag36.xml><?xml version="1.0" encoding="utf-8"?>
<p:tagLst xmlns:a="http://schemas.openxmlformats.org/drawingml/2006/main" xmlns:r="http://schemas.openxmlformats.org/officeDocument/2006/relationships" xmlns:p="http://schemas.openxmlformats.org/presentationml/2006/main">
  <p:tag name="FLATTEN" val="true"/>
</p:tagLst>
</file>

<file path=ppt/tags/tag37.xml><?xml version="1.0" encoding="utf-8"?>
<p:tagLst xmlns:a="http://schemas.openxmlformats.org/drawingml/2006/main" xmlns:r="http://schemas.openxmlformats.org/officeDocument/2006/relationships" xmlns:p="http://schemas.openxmlformats.org/presentationml/2006/main">
  <p:tag name="FLATTEN" val="true"/>
</p:tagLst>
</file>

<file path=ppt/tags/tag38.xml><?xml version="1.0" encoding="utf-8"?>
<p:tagLst xmlns:a="http://schemas.openxmlformats.org/drawingml/2006/main" xmlns:r="http://schemas.openxmlformats.org/officeDocument/2006/relationships" xmlns:p="http://schemas.openxmlformats.org/presentationml/2006/main">
  <p:tag name="FLATTEN" val="true"/>
</p:tagLst>
</file>

<file path=ppt/tags/tag39.xml><?xml version="1.0" encoding="utf-8"?>
<p:tagLst xmlns:a="http://schemas.openxmlformats.org/drawingml/2006/main" xmlns:r="http://schemas.openxmlformats.org/officeDocument/2006/relationships" xmlns:p="http://schemas.openxmlformats.org/presentationml/2006/main">
  <p:tag name="FLATTEN" val="true"/>
</p:tagLst>
</file>

<file path=ppt/tags/tag4.xml><?xml version="1.0" encoding="utf-8"?>
<p:tagLst xmlns:a="http://schemas.openxmlformats.org/drawingml/2006/main" xmlns:r="http://schemas.openxmlformats.org/officeDocument/2006/relationships" xmlns:p="http://schemas.openxmlformats.org/presentationml/2006/main">
  <p:tag name="FLATTEN" val="true"/>
</p:tagLst>
</file>

<file path=ppt/tags/tag40.xml><?xml version="1.0" encoding="utf-8"?>
<p:tagLst xmlns:a="http://schemas.openxmlformats.org/drawingml/2006/main" xmlns:r="http://schemas.openxmlformats.org/officeDocument/2006/relationships" xmlns:p="http://schemas.openxmlformats.org/presentationml/2006/main">
  <p:tag name="FLATTEN" val="true"/>
</p:tagLst>
</file>

<file path=ppt/tags/tag41.xml><?xml version="1.0" encoding="utf-8"?>
<p:tagLst xmlns:a="http://schemas.openxmlformats.org/drawingml/2006/main" xmlns:r="http://schemas.openxmlformats.org/officeDocument/2006/relationships" xmlns:p="http://schemas.openxmlformats.org/presentationml/2006/main">
  <p:tag name="FLATTEN" val="true"/>
</p:tagLst>
</file>

<file path=ppt/tags/tag42.xml><?xml version="1.0" encoding="utf-8"?>
<p:tagLst xmlns:a="http://schemas.openxmlformats.org/drawingml/2006/main" xmlns:r="http://schemas.openxmlformats.org/officeDocument/2006/relationships" xmlns:p="http://schemas.openxmlformats.org/presentationml/2006/main">
  <p:tag name="FLATTEN" val="true"/>
</p:tagLst>
</file>

<file path=ppt/tags/tag43.xml><?xml version="1.0" encoding="utf-8"?>
<p:tagLst xmlns:a="http://schemas.openxmlformats.org/drawingml/2006/main" xmlns:r="http://schemas.openxmlformats.org/officeDocument/2006/relationships" xmlns:p="http://schemas.openxmlformats.org/presentationml/2006/main">
  <p:tag name="FLATTEN" val="true"/>
</p:tagLst>
</file>

<file path=ppt/tags/tag44.xml><?xml version="1.0" encoding="utf-8"?>
<p:tagLst xmlns:a="http://schemas.openxmlformats.org/drawingml/2006/main" xmlns:r="http://schemas.openxmlformats.org/officeDocument/2006/relationships" xmlns:p="http://schemas.openxmlformats.org/presentationml/2006/main">
  <p:tag name="FLATTEN" val="true"/>
</p:tagLst>
</file>

<file path=ppt/tags/tag45.xml><?xml version="1.0" encoding="utf-8"?>
<p:tagLst xmlns:a="http://schemas.openxmlformats.org/drawingml/2006/main" xmlns:r="http://schemas.openxmlformats.org/officeDocument/2006/relationships" xmlns:p="http://schemas.openxmlformats.org/presentationml/2006/main">
  <p:tag name="FLATTEN" val="true"/>
</p:tagLst>
</file>

<file path=ppt/tags/tag46.xml><?xml version="1.0" encoding="utf-8"?>
<p:tagLst xmlns:a="http://schemas.openxmlformats.org/drawingml/2006/main" xmlns:r="http://schemas.openxmlformats.org/officeDocument/2006/relationships" xmlns:p="http://schemas.openxmlformats.org/presentationml/2006/main">
  <p:tag name="FLATTEN" val="true"/>
</p:tagLst>
</file>

<file path=ppt/tags/tag47.xml><?xml version="1.0" encoding="utf-8"?>
<p:tagLst xmlns:a="http://schemas.openxmlformats.org/drawingml/2006/main" xmlns:r="http://schemas.openxmlformats.org/officeDocument/2006/relationships" xmlns:p="http://schemas.openxmlformats.org/presentationml/2006/main">
  <p:tag name="FLATTEN" val="true"/>
</p:tagLst>
</file>

<file path=ppt/tags/tag48.xml><?xml version="1.0" encoding="utf-8"?>
<p:tagLst xmlns:a="http://schemas.openxmlformats.org/drawingml/2006/main" xmlns:r="http://schemas.openxmlformats.org/officeDocument/2006/relationships" xmlns:p="http://schemas.openxmlformats.org/presentationml/2006/main">
  <p:tag name="FLATTEN" val="true"/>
</p:tagLst>
</file>

<file path=ppt/tags/tag49.xml><?xml version="1.0" encoding="utf-8"?>
<p:tagLst xmlns:a="http://schemas.openxmlformats.org/drawingml/2006/main" xmlns:r="http://schemas.openxmlformats.org/officeDocument/2006/relationships" xmlns:p="http://schemas.openxmlformats.org/presentationml/2006/main">
  <p:tag name="FLATTEN" val="true"/>
</p:tagLst>
</file>

<file path=ppt/tags/tag5.xml><?xml version="1.0" encoding="utf-8"?>
<p:tagLst xmlns:a="http://schemas.openxmlformats.org/drawingml/2006/main" xmlns:r="http://schemas.openxmlformats.org/officeDocument/2006/relationships" xmlns:p="http://schemas.openxmlformats.org/presentationml/2006/main">
  <p:tag name="FLATTEN" val="true"/>
</p:tagLst>
</file>

<file path=ppt/tags/tag50.xml><?xml version="1.0" encoding="utf-8"?>
<p:tagLst xmlns:a="http://schemas.openxmlformats.org/drawingml/2006/main" xmlns:r="http://schemas.openxmlformats.org/officeDocument/2006/relationships" xmlns:p="http://schemas.openxmlformats.org/presentationml/2006/main">
  <p:tag name="FLATTEN" val="true"/>
</p:tagLst>
</file>

<file path=ppt/tags/tag51.xml><?xml version="1.0" encoding="utf-8"?>
<p:tagLst xmlns:a="http://schemas.openxmlformats.org/drawingml/2006/main" xmlns:r="http://schemas.openxmlformats.org/officeDocument/2006/relationships" xmlns:p="http://schemas.openxmlformats.org/presentationml/2006/main">
  <p:tag name="FLATTEN" val="true"/>
</p:tagLst>
</file>

<file path=ppt/tags/tag52.xml><?xml version="1.0" encoding="utf-8"?>
<p:tagLst xmlns:a="http://schemas.openxmlformats.org/drawingml/2006/main" xmlns:r="http://schemas.openxmlformats.org/officeDocument/2006/relationships" xmlns:p="http://schemas.openxmlformats.org/presentationml/2006/main">
  <p:tag name="FLATTEN" val="true"/>
</p:tagLst>
</file>

<file path=ppt/tags/tag53.xml><?xml version="1.0" encoding="utf-8"?>
<p:tagLst xmlns:a="http://schemas.openxmlformats.org/drawingml/2006/main" xmlns:r="http://schemas.openxmlformats.org/officeDocument/2006/relationships" xmlns:p="http://schemas.openxmlformats.org/presentationml/2006/main">
  <p:tag name="FLATTEN" val="true"/>
</p:tagLst>
</file>

<file path=ppt/tags/tag54.xml><?xml version="1.0" encoding="utf-8"?>
<p:tagLst xmlns:a="http://schemas.openxmlformats.org/drawingml/2006/main" xmlns:r="http://schemas.openxmlformats.org/officeDocument/2006/relationships" xmlns:p="http://schemas.openxmlformats.org/presentationml/2006/main">
  <p:tag name="FLATTEN" val="true"/>
</p:tagLst>
</file>

<file path=ppt/tags/tag55.xml><?xml version="1.0" encoding="utf-8"?>
<p:tagLst xmlns:a="http://schemas.openxmlformats.org/drawingml/2006/main" xmlns:r="http://schemas.openxmlformats.org/officeDocument/2006/relationships" xmlns:p="http://schemas.openxmlformats.org/presentationml/2006/main">
  <p:tag name="FLATTEN" val="true"/>
</p:tagLst>
</file>

<file path=ppt/tags/tag56.xml><?xml version="1.0" encoding="utf-8"?>
<p:tagLst xmlns:a="http://schemas.openxmlformats.org/drawingml/2006/main" xmlns:r="http://schemas.openxmlformats.org/officeDocument/2006/relationships" xmlns:p="http://schemas.openxmlformats.org/presentationml/2006/main">
  <p:tag name="FLATTEN" val="true"/>
</p:tagLst>
</file>

<file path=ppt/tags/tag57.xml><?xml version="1.0" encoding="utf-8"?>
<p:tagLst xmlns:a="http://schemas.openxmlformats.org/drawingml/2006/main" xmlns:r="http://schemas.openxmlformats.org/officeDocument/2006/relationships" xmlns:p="http://schemas.openxmlformats.org/presentationml/2006/main">
  <p:tag name="FLATTEN" val="true"/>
</p:tagLst>
</file>

<file path=ppt/tags/tag58.xml><?xml version="1.0" encoding="utf-8"?>
<p:tagLst xmlns:a="http://schemas.openxmlformats.org/drawingml/2006/main" xmlns:r="http://schemas.openxmlformats.org/officeDocument/2006/relationships" xmlns:p="http://schemas.openxmlformats.org/presentationml/2006/main">
  <p:tag name="FLATTEN" val="true"/>
</p:tagLst>
</file>

<file path=ppt/tags/tag59.xml><?xml version="1.0" encoding="utf-8"?>
<p:tagLst xmlns:a="http://schemas.openxmlformats.org/drawingml/2006/main" xmlns:r="http://schemas.openxmlformats.org/officeDocument/2006/relationships" xmlns:p="http://schemas.openxmlformats.org/presentationml/2006/main">
  <p:tag name="FLATTEN" val="true"/>
</p:tagLst>
</file>

<file path=ppt/tags/tag6.xml><?xml version="1.0" encoding="utf-8"?>
<p:tagLst xmlns:a="http://schemas.openxmlformats.org/drawingml/2006/main" xmlns:r="http://schemas.openxmlformats.org/officeDocument/2006/relationships" xmlns:p="http://schemas.openxmlformats.org/presentationml/2006/main">
  <p:tag name="FLATTEN" val="true"/>
</p:tagLst>
</file>

<file path=ppt/tags/tag60.xml><?xml version="1.0" encoding="utf-8"?>
<p:tagLst xmlns:a="http://schemas.openxmlformats.org/drawingml/2006/main" xmlns:r="http://schemas.openxmlformats.org/officeDocument/2006/relationships" xmlns:p="http://schemas.openxmlformats.org/presentationml/2006/main">
  <p:tag name="FLATTEN" val="true"/>
</p:tagLst>
</file>

<file path=ppt/tags/tag61.xml><?xml version="1.0" encoding="utf-8"?>
<p:tagLst xmlns:a="http://schemas.openxmlformats.org/drawingml/2006/main" xmlns:r="http://schemas.openxmlformats.org/officeDocument/2006/relationships" xmlns:p="http://schemas.openxmlformats.org/presentationml/2006/main">
  <p:tag name="FLATTEN" val="true"/>
</p:tagLst>
</file>

<file path=ppt/tags/tag62.xml><?xml version="1.0" encoding="utf-8"?>
<p:tagLst xmlns:a="http://schemas.openxmlformats.org/drawingml/2006/main" xmlns:r="http://schemas.openxmlformats.org/officeDocument/2006/relationships" xmlns:p="http://schemas.openxmlformats.org/presentationml/2006/main">
  <p:tag name="FLATTEN" val="true"/>
</p:tagLst>
</file>

<file path=ppt/tags/tag63.xml><?xml version="1.0" encoding="utf-8"?>
<p:tagLst xmlns:a="http://schemas.openxmlformats.org/drawingml/2006/main" xmlns:r="http://schemas.openxmlformats.org/officeDocument/2006/relationships" xmlns:p="http://schemas.openxmlformats.org/presentationml/2006/main">
  <p:tag name="FLATTEN" val="true"/>
</p:tagLst>
</file>

<file path=ppt/tags/tag64.xml><?xml version="1.0" encoding="utf-8"?>
<p:tagLst xmlns:a="http://schemas.openxmlformats.org/drawingml/2006/main" xmlns:r="http://schemas.openxmlformats.org/officeDocument/2006/relationships" xmlns:p="http://schemas.openxmlformats.org/presentationml/2006/main">
  <p:tag name="FLATTEN" val="true"/>
</p:tagLst>
</file>

<file path=ppt/tags/tag65.xml><?xml version="1.0" encoding="utf-8"?>
<p:tagLst xmlns:a="http://schemas.openxmlformats.org/drawingml/2006/main" xmlns:r="http://schemas.openxmlformats.org/officeDocument/2006/relationships" xmlns:p="http://schemas.openxmlformats.org/presentationml/2006/main">
  <p:tag name="FLATTEN" val="true"/>
</p:tagLst>
</file>

<file path=ppt/tags/tag66.xml><?xml version="1.0" encoding="utf-8"?>
<p:tagLst xmlns:a="http://schemas.openxmlformats.org/drawingml/2006/main" xmlns:r="http://schemas.openxmlformats.org/officeDocument/2006/relationships" xmlns:p="http://schemas.openxmlformats.org/presentationml/2006/main">
  <p:tag name="FLATTEN" val="true"/>
</p:tagLst>
</file>

<file path=ppt/tags/tag67.xml><?xml version="1.0" encoding="utf-8"?>
<p:tagLst xmlns:a="http://schemas.openxmlformats.org/drawingml/2006/main" xmlns:r="http://schemas.openxmlformats.org/officeDocument/2006/relationships" xmlns:p="http://schemas.openxmlformats.org/presentationml/2006/main">
  <p:tag name="FLATTEN" val="true"/>
</p:tagLst>
</file>

<file path=ppt/tags/tag68.xml><?xml version="1.0" encoding="utf-8"?>
<p:tagLst xmlns:a="http://schemas.openxmlformats.org/drawingml/2006/main" xmlns:r="http://schemas.openxmlformats.org/officeDocument/2006/relationships" xmlns:p="http://schemas.openxmlformats.org/presentationml/2006/main">
  <p:tag name="FLATTEN" val="true"/>
</p:tagLst>
</file>

<file path=ppt/tags/tag7.xml><?xml version="1.0" encoding="utf-8"?>
<p:tagLst xmlns:a="http://schemas.openxmlformats.org/drawingml/2006/main" xmlns:r="http://schemas.openxmlformats.org/officeDocument/2006/relationships" xmlns:p="http://schemas.openxmlformats.org/presentationml/2006/main">
  <p:tag name="FLATTEN" val="true"/>
</p:tagLst>
</file>

<file path=ppt/tags/tag8.xml><?xml version="1.0" encoding="utf-8"?>
<p:tagLst xmlns:a="http://schemas.openxmlformats.org/drawingml/2006/main" xmlns:r="http://schemas.openxmlformats.org/officeDocument/2006/relationships" xmlns:p="http://schemas.openxmlformats.org/presentationml/2006/main">
  <p:tag name="FLATTEN" val="true"/>
</p:tagLst>
</file>

<file path=ppt/tags/tag9.xml><?xml version="1.0" encoding="utf-8"?>
<p:tagLst xmlns:a="http://schemas.openxmlformats.org/drawingml/2006/main" xmlns:r="http://schemas.openxmlformats.org/officeDocument/2006/relationships" xmlns:p="http://schemas.openxmlformats.org/presentationml/2006/main">
  <p:tag name="FLATTEN" val="true"/>
</p:tagLst>
</file>

<file path=ppt/theme/theme1.xml><?xml version="1.0" encoding="utf-8"?>
<a:theme xmlns:a="http://schemas.openxmlformats.org/drawingml/2006/main" name="Behavior Toolbox">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Behavior Toolbox.thmx</Template>
  <TotalTime>114177</TotalTime>
  <Words>2393</Words>
  <Application>Microsoft Office PowerPoint</Application>
  <PresentationFormat>Custom</PresentationFormat>
  <Paragraphs>159</Paragraphs>
  <Slides>12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Wingdings</vt:lpstr>
      <vt:lpstr>Arial</vt:lpstr>
      <vt:lpstr>Cosmic Dust</vt:lpstr>
      <vt:lpstr>APLPapaTroll</vt:lpstr>
      <vt:lpstr>APLHappyDance</vt:lpstr>
      <vt:lpstr>Calibri</vt:lpstr>
      <vt:lpstr>Behavior Toolbox</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Ashley Szima</dc:creator>
  <cp:lastModifiedBy>Ashley Szima</cp:lastModifiedBy>
  <cp:revision>604</cp:revision>
  <cp:lastPrinted>2023-05-10T02:33:35Z</cp:lastPrinted>
  <dcterms:created xsi:type="dcterms:W3CDTF">2016-01-18T20:00:00Z</dcterms:created>
  <dcterms:modified xsi:type="dcterms:W3CDTF">2025-11-13T17:25:49Z</dcterms:modified>
</cp:coreProperties>
</file>