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2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3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4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5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450" r:id="rId2"/>
    <p:sldId id="449" r:id="rId3"/>
    <p:sldId id="403" r:id="rId4"/>
    <p:sldId id="458" r:id="rId5"/>
    <p:sldId id="459" r:id="rId6"/>
    <p:sldId id="460" r:id="rId7"/>
    <p:sldId id="461" r:id="rId8"/>
    <p:sldId id="462" r:id="rId9"/>
    <p:sldId id="451" r:id="rId10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A1"/>
    <a:srgbClr val="0CC5FF"/>
    <a:srgbClr val="C951F4"/>
    <a:srgbClr val="FF8E4D"/>
    <a:srgbClr val="FFF700"/>
    <a:srgbClr val="9EFF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2"/>
    <p:restoredTop sz="94684"/>
  </p:normalViewPr>
  <p:slideViewPr>
    <p:cSldViewPr snapToGrid="0">
      <p:cViewPr varScale="1">
        <p:scale>
          <a:sx n="78" d="100"/>
          <a:sy n="78" d="100"/>
        </p:scale>
        <p:origin x="3008" y="16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6A825-75E6-E04B-941D-7D1DB52DEB89}" type="datetimeFigureOut">
              <a:rPr lang="en-US" smtClean="0"/>
              <a:t>10/24/25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F96A2-8CC2-7B4F-97C9-506B4D88F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43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3FAF4-8296-0D47-8799-85CB63615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071AEB-1475-CCF9-2769-667C428F07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17EDC5-3623-1E12-DE97-0A16D2A0C3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EE48D-F69B-4FB5-4BEA-058FB931D5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CF96A2-8CC2-7B4F-97C9-506B4D88F1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30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081350-0269-4C87-EBC7-219851B68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6D94D7-A08E-7947-FA16-707E4A4031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B31621-01A0-9EF7-1465-E2156DCF97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4C919-D2AC-8686-FE76-E32AEC1F39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CF96A2-8CC2-7B4F-97C9-506B4D88F1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3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E0EA1-E005-0B8F-1DCE-109190461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0BE1CB-2D13-4BC2-B433-139CF66B7E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C9751A-2B49-1606-2DCE-A056726D29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E4ED2-8A48-2382-9FCF-5CC6F547F1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CF96A2-8CC2-7B4F-97C9-506B4D88F1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53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91C263-C5CB-EE28-1223-BE5D65309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30B9EE-A62C-5CFF-F0AE-35519FB378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F14FA5-177E-442E-DAC6-BE1BFFDD7B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8EBDD-1490-D6FE-56E2-F8E7ACE2F2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CF96A2-8CC2-7B4F-97C9-506B4D88F1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87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5C6A8-C435-D244-5427-AC49DE5F7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837352-3ACB-8D82-E5ED-1CB0D4EDCB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D16183-907F-EF0E-7617-217B80C561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944216-4A1F-EE13-D65B-F43CF14D7F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CF96A2-8CC2-7B4F-97C9-506B4D88F1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53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C38B2-A659-9B6C-7112-47A37E5B3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0" y="1646133"/>
            <a:ext cx="5829300" cy="3501813"/>
          </a:xfrm>
        </p:spPr>
        <p:txBody>
          <a:bodyPr anchor="b"/>
          <a:lstStyle>
            <a:lvl1pPr algn="ctr"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E6ADE2-E628-9AD3-21FE-4FA55C7C73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1530"/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43CF0-D5B9-C754-EDE6-F132BE634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7A69-34A9-C84B-8098-2C463C4F5768}" type="datetimeFigureOut">
              <a:rPr lang="en-US" smtClean="0"/>
              <a:t>10/24/25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AC39E-F9E2-F841-A72D-E552A1FFD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FB375-0109-FE7C-71FF-3D552C91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9C6A-755B-334C-8963-9CE92894B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37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678DF-BDBB-9019-A8CE-6FB4B41DC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CDDFD2-7679-8B6E-C41F-6CAE8527F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D2EE3-0A79-7836-2C56-E8195FEE6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7A69-34A9-C84B-8098-2C463C4F5768}" type="datetimeFigureOut">
              <a:rPr lang="en-US" smtClean="0"/>
              <a:t>10/24/25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774AF-A322-DA54-92EE-9228A5A23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6B227-37AE-B24F-A106-108D46C9F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9C6A-755B-334C-8963-9CE92894B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34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70E2B5-C39A-A9C5-139E-A44D770BEE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139C5D-8846-A438-1E6E-0A9996B05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18F36-73F2-61D7-17DF-53B8E9F97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7A69-34A9-C84B-8098-2C463C4F5768}" type="datetimeFigureOut">
              <a:rPr lang="en-US" smtClean="0"/>
              <a:t>10/24/25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0657-EAF6-9239-35C2-01A1A11C4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541F-62B5-1BBC-582C-441A01D54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9C6A-755B-334C-8963-9CE92894B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4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1D529-8F39-575A-FC37-9A62A0ADE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90B2C-AA8B-15DE-59DA-28295CF7F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EBCF5-9550-EB6C-1124-C1CD7D912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7A69-34A9-C84B-8098-2C463C4F5768}" type="datetimeFigureOut">
              <a:rPr lang="en-US" smtClean="0"/>
              <a:t>10/24/25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14118-2B77-BF50-5C88-1815DFF52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216BE-043E-B3C4-F337-37BB239C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9C6A-755B-334C-8963-9CE92894B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41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C68F-0CF7-3676-E9A5-0998FEB6C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73C885-4632-AF19-E04B-A6B02FD58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1pPr>
            <a:lvl2pPr marL="291465" indent="0">
              <a:buNone/>
              <a:defRPr sz="1275">
                <a:solidFill>
                  <a:schemeClr val="tx1">
                    <a:tint val="82000"/>
                  </a:schemeClr>
                </a:solidFill>
              </a:defRPr>
            </a:lvl2pPr>
            <a:lvl3pPr marL="582930" indent="0">
              <a:buNone/>
              <a:defRPr sz="1148">
                <a:solidFill>
                  <a:schemeClr val="tx1">
                    <a:tint val="82000"/>
                  </a:schemeClr>
                </a:solidFill>
              </a:defRPr>
            </a:lvl3pPr>
            <a:lvl4pPr marL="874395" indent="0">
              <a:buNone/>
              <a:defRPr sz="1020">
                <a:solidFill>
                  <a:schemeClr val="tx1">
                    <a:tint val="82000"/>
                  </a:schemeClr>
                </a:solidFill>
              </a:defRPr>
            </a:lvl4pPr>
            <a:lvl5pPr marL="1165860" indent="0">
              <a:buNone/>
              <a:defRPr sz="1020">
                <a:solidFill>
                  <a:schemeClr val="tx1">
                    <a:tint val="82000"/>
                  </a:schemeClr>
                </a:solidFill>
              </a:defRPr>
            </a:lvl5pPr>
            <a:lvl6pPr marL="1457325" indent="0">
              <a:buNone/>
              <a:defRPr sz="1020">
                <a:solidFill>
                  <a:schemeClr val="tx1">
                    <a:tint val="82000"/>
                  </a:schemeClr>
                </a:solidFill>
              </a:defRPr>
            </a:lvl6pPr>
            <a:lvl7pPr marL="1748790" indent="0">
              <a:buNone/>
              <a:defRPr sz="1020">
                <a:solidFill>
                  <a:schemeClr val="tx1">
                    <a:tint val="82000"/>
                  </a:schemeClr>
                </a:solidFill>
              </a:defRPr>
            </a:lvl7pPr>
            <a:lvl8pPr marL="2040255" indent="0">
              <a:buNone/>
              <a:defRPr sz="1020">
                <a:solidFill>
                  <a:schemeClr val="tx1">
                    <a:tint val="82000"/>
                  </a:schemeClr>
                </a:solidFill>
              </a:defRPr>
            </a:lvl8pPr>
            <a:lvl9pPr marL="2331720" indent="0">
              <a:buNone/>
              <a:defRPr sz="102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E4531-0C87-A95B-FCB5-9EBCB07D9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7A69-34A9-C84B-8098-2C463C4F5768}" type="datetimeFigureOut">
              <a:rPr lang="en-US" smtClean="0"/>
              <a:t>10/24/25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D0B98-ED0D-6B16-0D9E-81E0C24FB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8D3F1-2AE1-89E6-C334-4FED2245B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9C6A-755B-334C-8963-9CE92894B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407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4FDBC-17DD-2088-7C4E-854C5C77D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C3C05-F7BD-A36A-04E6-B9F9959B6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6D7B10-56EC-5132-D05E-6C0DF29B11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522B17-ADE7-8704-0871-782FEB753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7A69-34A9-C84B-8098-2C463C4F5768}" type="datetimeFigureOut">
              <a:rPr lang="en-US" smtClean="0"/>
              <a:t>10/24/25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921397-7A9E-A9A9-C0D2-DBC35E355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1F069-91FE-86AF-3A97-4535FA7F2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9C6A-755B-334C-8963-9CE92894B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21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425DF-0C3C-5E0D-F5E6-CEF957AF9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6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2056C-B0DF-6D13-DAC0-C8BB5453B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E344FB-28AE-9E36-2679-A1499363CB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9F9F50-9DA3-EBD2-7517-6432F50C39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12812E-7D27-4DFD-BAAA-AF14DD7BD0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766E6-B468-529C-65DC-894FB2B38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7A69-34A9-C84B-8098-2C463C4F5768}" type="datetimeFigureOut">
              <a:rPr lang="en-US" smtClean="0"/>
              <a:t>10/24/25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D7A9DC-B789-A96F-17CF-016B0FA44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36E1DE-23A3-5144-49CD-D467FCC7E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9C6A-755B-334C-8963-9CE92894B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08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A8FA2-7DFA-0C30-2BAB-0CFC4D3F0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C27A4D-CD2A-9357-B127-9932583C1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7A69-34A9-C84B-8098-2C463C4F5768}" type="datetimeFigureOut">
              <a:rPr lang="en-US" smtClean="0"/>
              <a:t>10/24/25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BED34-6744-3425-11D9-5FFADAE25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D3B9EF-7686-7EA4-5BCC-4990E1822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9C6A-755B-334C-8963-9CE92894B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09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51B9BE-9709-BCF8-00FF-AE7A359D6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7A69-34A9-C84B-8098-2C463C4F5768}" type="datetimeFigureOut">
              <a:rPr lang="en-US" smtClean="0"/>
              <a:t>10/24/25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2A0013-A56A-7322-9FAE-02CC793F0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2F404E-F4C7-D0B9-A2BD-E01CE7100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9C6A-755B-334C-8963-9CE92894B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51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06671-0B77-5BDA-5ABF-81F3F753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6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0C1D6-E4F1-F79D-562F-C1E76DDAB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040"/>
            </a:lvl1pPr>
            <a:lvl2pPr>
              <a:defRPr sz="1785"/>
            </a:lvl2pPr>
            <a:lvl3pPr>
              <a:defRPr sz="1530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9C5252-007E-7141-EA09-2116A28C48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66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43E9D3-EB82-27D5-DC84-546D7E3EF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7A69-34A9-C84B-8098-2C463C4F5768}" type="datetimeFigureOut">
              <a:rPr lang="en-US" smtClean="0"/>
              <a:t>10/24/25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6A4455-52CB-580F-256D-B64F9C0B4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4905A-3B6F-61DD-4956-CE8311A27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9C6A-755B-334C-8963-9CE92894B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37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11653-56A2-A588-FBE7-E5105A804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6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ECD45F-D5B2-B5E8-89EB-832F1C5839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 marL="0" indent="0">
              <a:buNone/>
              <a:defRPr sz="2040"/>
            </a:lvl1pPr>
            <a:lvl2pPr marL="291465" indent="0">
              <a:buNone/>
              <a:defRPr sz="1785"/>
            </a:lvl2pPr>
            <a:lvl3pPr marL="582930" indent="0">
              <a:buNone/>
              <a:defRPr sz="1530"/>
            </a:lvl3pPr>
            <a:lvl4pPr marL="874395" indent="0">
              <a:buNone/>
              <a:defRPr sz="1275"/>
            </a:lvl4pPr>
            <a:lvl5pPr marL="1165860" indent="0">
              <a:buNone/>
              <a:defRPr sz="1275"/>
            </a:lvl5pPr>
            <a:lvl6pPr marL="1457325" indent="0">
              <a:buNone/>
              <a:defRPr sz="1275"/>
            </a:lvl6pPr>
            <a:lvl7pPr marL="1748790" indent="0">
              <a:buNone/>
              <a:defRPr sz="1275"/>
            </a:lvl7pPr>
            <a:lvl8pPr marL="2040255" indent="0">
              <a:buNone/>
              <a:defRPr sz="1275"/>
            </a:lvl8pPr>
            <a:lvl9pPr marL="2331720" indent="0">
              <a:buNone/>
              <a:defRPr sz="127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A5F000-4AE4-6334-10FC-AF12010CE7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66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59284-7A4A-1C31-73EE-AD2FB2821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7A69-34A9-C84B-8098-2C463C4F5768}" type="datetimeFigureOut">
              <a:rPr lang="en-US" smtClean="0"/>
              <a:t>10/24/25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6EA279-B125-8EAB-1CB9-0F7BEA2FF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A9CF8-8400-4D54-AD4E-7751B01EE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9C6A-755B-334C-8963-9CE92894B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279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70D414-C773-11A5-6C72-27D518032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4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BCDBB-5DCA-CFE6-04BE-B92375CC8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354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3DFDF-C3E1-45B0-77AB-962DAE0B75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2B7A69-34A9-C84B-8098-2C463C4F5768}" type="datetimeFigureOut">
              <a:rPr lang="en-US" smtClean="0"/>
              <a:t>10/24/25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6274D-4D24-370F-EB8F-02A577DAE5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609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3F435-2850-8A54-7902-C54355B94E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769C6A-755B-334C-8963-9CE92894B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3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3.png"/><Relationship Id="rId18" Type="http://schemas.openxmlformats.org/officeDocument/2006/relationships/hyperlink" Target="http://www.instagram.com/musiccitycounselor" TargetMode="Externa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hyperlink" Target="mailto:%22mailto:laura@musiccityounselor.com%22" TargetMode="External"/><Relationship Id="rId17" Type="http://schemas.openxmlformats.org/officeDocument/2006/relationships/image" Target="../media/image5.png"/><Relationship Id="rId2" Type="http://schemas.openxmlformats.org/officeDocument/2006/relationships/tags" Target="../tags/tag2.xml"/><Relationship Id="rId16" Type="http://schemas.openxmlformats.org/officeDocument/2006/relationships/hyperlink" Target="http://www.facebook.com/musiccitycounselor" TargetMode="External"/><Relationship Id="rId20" Type="http://schemas.openxmlformats.org/officeDocument/2006/relationships/hyperlink" Target="http://www.counselorcollab.com/" TargetMode="Externa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png"/><Relationship Id="rId5" Type="http://schemas.openxmlformats.org/officeDocument/2006/relationships/tags" Target="../tags/tag5.xml"/><Relationship Id="rId15" Type="http://schemas.openxmlformats.org/officeDocument/2006/relationships/image" Target="../media/image4.png"/><Relationship Id="rId10" Type="http://schemas.openxmlformats.org/officeDocument/2006/relationships/hyperlink" Target="http://www.teacherspayteachers.com/store/music-city-counselor" TargetMode="External"/><Relationship Id="rId19" Type="http://schemas.openxmlformats.org/officeDocument/2006/relationships/image" Target="../media/image6.png"/><Relationship Id="rId4" Type="http://schemas.openxmlformats.org/officeDocument/2006/relationships/tags" Target="../tags/tag4.xml"/><Relationship Id="rId9" Type="http://schemas.openxmlformats.org/officeDocument/2006/relationships/image" Target="../media/image1.png"/><Relationship Id="rId14" Type="http://schemas.openxmlformats.org/officeDocument/2006/relationships/hyperlink" Target="http://www.musiccitycounselor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tags" Target="../tags/tag20.xml"/><Relationship Id="rId18" Type="http://schemas.openxmlformats.org/officeDocument/2006/relationships/notesSlide" Target="../notesSlides/notesSlide1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6" Type="http://schemas.openxmlformats.org/officeDocument/2006/relationships/tags" Target="../tags/tag23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5" Type="http://schemas.openxmlformats.org/officeDocument/2006/relationships/tags" Target="../tags/tag22.xml"/><Relationship Id="rId10" Type="http://schemas.openxmlformats.org/officeDocument/2006/relationships/tags" Target="../tags/tag17.xml"/><Relationship Id="rId19" Type="http://schemas.openxmlformats.org/officeDocument/2006/relationships/image" Target="../media/image9.png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tags" Target="../tags/tag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tags" Target="../tags/tag36.xml"/><Relationship Id="rId18" Type="http://schemas.openxmlformats.org/officeDocument/2006/relationships/notesSlide" Target="../notesSlides/notesSlide2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6" Type="http://schemas.openxmlformats.org/officeDocument/2006/relationships/tags" Target="../tags/tag39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5" Type="http://schemas.openxmlformats.org/officeDocument/2006/relationships/tags" Target="../tags/tag28.xml"/><Relationship Id="rId15" Type="http://schemas.openxmlformats.org/officeDocument/2006/relationships/tags" Target="../tags/tag38.xml"/><Relationship Id="rId10" Type="http://schemas.openxmlformats.org/officeDocument/2006/relationships/tags" Target="../tags/tag33.xml"/><Relationship Id="rId19" Type="http://schemas.openxmlformats.org/officeDocument/2006/relationships/image" Target="../media/image10.png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tags" Target="../tags/tag3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18" Type="http://schemas.openxmlformats.org/officeDocument/2006/relationships/notesSlide" Target="../notesSlides/notesSlide3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6" Type="http://schemas.openxmlformats.org/officeDocument/2006/relationships/tags" Target="../tags/tag55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10" Type="http://schemas.openxmlformats.org/officeDocument/2006/relationships/tags" Target="../tags/tag49.xml"/><Relationship Id="rId19" Type="http://schemas.openxmlformats.org/officeDocument/2006/relationships/image" Target="../media/image11.png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tags" Target="../tags/tag68.xml"/><Relationship Id="rId18" Type="http://schemas.openxmlformats.org/officeDocument/2006/relationships/notesSlide" Target="../notesSlides/notesSlide4.xml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tags" Target="../tags/tag67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57.xml"/><Relationship Id="rId16" Type="http://schemas.openxmlformats.org/officeDocument/2006/relationships/tags" Target="../tags/tag71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5" Type="http://schemas.openxmlformats.org/officeDocument/2006/relationships/tags" Target="../tags/tag60.xml"/><Relationship Id="rId15" Type="http://schemas.openxmlformats.org/officeDocument/2006/relationships/tags" Target="../tags/tag70.xml"/><Relationship Id="rId10" Type="http://schemas.openxmlformats.org/officeDocument/2006/relationships/tags" Target="../tags/tag65.xml"/><Relationship Id="rId19" Type="http://schemas.openxmlformats.org/officeDocument/2006/relationships/image" Target="../media/image12.png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tags" Target="../tags/tag84.xml"/><Relationship Id="rId18" Type="http://schemas.openxmlformats.org/officeDocument/2006/relationships/notesSlide" Target="../notesSlides/notesSlide5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6" Type="http://schemas.openxmlformats.org/officeDocument/2006/relationships/tags" Target="../tags/tag87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5" Type="http://schemas.openxmlformats.org/officeDocument/2006/relationships/tags" Target="../tags/tag76.xml"/><Relationship Id="rId15" Type="http://schemas.openxmlformats.org/officeDocument/2006/relationships/tags" Target="../tags/tag86.xml"/><Relationship Id="rId10" Type="http://schemas.openxmlformats.org/officeDocument/2006/relationships/tags" Target="../tags/tag81.xml"/><Relationship Id="rId19" Type="http://schemas.openxmlformats.org/officeDocument/2006/relationships/image" Target="../media/image13.png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tags" Target="../tags/tag8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eacherspayteachers.com/Store/Sarah-Pecorino-Illustration" TargetMode="External"/><Relationship Id="rId3" Type="http://schemas.openxmlformats.org/officeDocument/2006/relationships/tags" Target="../tags/tag90.xml"/><Relationship Id="rId7" Type="http://schemas.openxmlformats.org/officeDocument/2006/relationships/image" Target="../media/image15.png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hyperlink" Target="https://www.teacherspayteachers.com/Store/A-Primary-Kind-Of-Life" TargetMode="External"/><Relationship Id="rId11" Type="http://schemas.openxmlformats.org/officeDocument/2006/relationships/image" Target="../media/image17.jpg"/><Relationship Id="rId5" Type="http://schemas.openxmlformats.org/officeDocument/2006/relationships/image" Target="../media/image14.png"/><Relationship Id="rId10" Type="http://schemas.openxmlformats.org/officeDocument/2006/relationships/hyperlink" Target="https://www.teacherspayteachers.com/Store/Krista-Wallden-Creative-Clips" TargetMode="Externa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hlinkClick r:id="rId10"/>
            <a:extLst>
              <a:ext uri="{FF2B5EF4-FFF2-40B4-BE49-F238E27FC236}">
                <a16:creationId xmlns:a16="http://schemas.microsoft.com/office/drawing/2014/main" id="{93BD9BF7-0B85-3DC9-91BE-57731D73BD6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816" y="6945993"/>
            <a:ext cx="1443494" cy="1443494"/>
          </a:xfrm>
          <a:prstGeom prst="rect">
            <a:avLst/>
          </a:prstGeom>
        </p:spPr>
      </p:pic>
      <p:pic>
        <p:nvPicPr>
          <p:cNvPr id="32" name="Picture 31">
            <a:hlinkClick r:id="rId12"/>
            <a:extLst>
              <a:ext uri="{FF2B5EF4-FFF2-40B4-BE49-F238E27FC236}">
                <a16:creationId xmlns:a16="http://schemas.microsoft.com/office/drawing/2014/main" id="{1948294B-AAF8-4A0A-965E-2D0D050BFFE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4598" y="6945993"/>
            <a:ext cx="1443495" cy="1443495"/>
          </a:xfrm>
          <a:prstGeom prst="rect">
            <a:avLst/>
          </a:prstGeom>
        </p:spPr>
      </p:pic>
      <p:pic>
        <p:nvPicPr>
          <p:cNvPr id="34" name="Picture 33">
            <a:hlinkClick r:id="rId14"/>
            <a:extLst>
              <a:ext uri="{FF2B5EF4-FFF2-40B4-BE49-F238E27FC236}">
                <a16:creationId xmlns:a16="http://schemas.microsoft.com/office/drawing/2014/main" id="{4F7A44F8-D375-478B-A5A9-C2D77387F20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1722" y="6963824"/>
            <a:ext cx="1443496" cy="1443496"/>
          </a:xfrm>
          <a:prstGeom prst="rect">
            <a:avLst/>
          </a:prstGeom>
        </p:spPr>
      </p:pic>
      <p:pic>
        <p:nvPicPr>
          <p:cNvPr id="28" name="Picture 27">
            <a:hlinkClick r:id="rId16"/>
            <a:extLst>
              <a:ext uri="{FF2B5EF4-FFF2-40B4-BE49-F238E27FC236}">
                <a16:creationId xmlns:a16="http://schemas.microsoft.com/office/drawing/2014/main" id="{0CB8A70A-BD39-4BDD-AD3E-67A2E04AE34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307" y="6936763"/>
            <a:ext cx="1443496" cy="1443496"/>
          </a:xfrm>
          <a:prstGeom prst="rect">
            <a:avLst/>
          </a:prstGeom>
        </p:spPr>
      </p:pic>
      <p:pic>
        <p:nvPicPr>
          <p:cNvPr id="36" name="Picture 35">
            <a:hlinkClick r:id="rId18"/>
            <a:extLst>
              <a:ext uri="{FF2B5EF4-FFF2-40B4-BE49-F238E27FC236}">
                <a16:creationId xmlns:a16="http://schemas.microsoft.com/office/drawing/2014/main" id="{D9671B43-56A8-2C48-8185-DCA75A5F510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1141" y="6942919"/>
            <a:ext cx="1443496" cy="14434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5B40BDA-B7AE-B59A-C4AE-3B2BC43AB67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88251" y="9145523"/>
            <a:ext cx="6986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PLPapaTroll" panose="02000603000000000000" pitchFamily="2" charset="0"/>
                <a:ea typeface="APLPapaTroll" panose="02000603000000000000" pitchFamily="2" charset="0"/>
                <a:hlinkClick r:id="rId14"/>
              </a:rPr>
              <a:t>www.musiccitycounselor.com</a:t>
            </a:r>
            <a:r>
              <a:rPr lang="en-US" sz="2400" dirty="0">
                <a:latin typeface="APLPapaTroll" panose="02000603000000000000" pitchFamily="2" charset="0"/>
                <a:ea typeface="APLPapaTroll" panose="02000603000000000000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4F04D8-C0AB-38EC-D936-3429C04A5E6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82380" y="9504140"/>
            <a:ext cx="6902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PLPapaTroll" panose="02000603000000000000" pitchFamily="2" charset="0"/>
                <a:ea typeface="APLPapaTroll" panose="02000603000000000000" pitchFamily="2" charset="0"/>
                <a:hlinkClick r:id="rId20"/>
              </a:rPr>
              <a:t>www.counselorcollab.com</a:t>
            </a:r>
            <a:r>
              <a:rPr lang="en-US" sz="2400" dirty="0">
                <a:latin typeface="APLPapaTroll" panose="02000603000000000000" pitchFamily="2" charset="0"/>
                <a:ea typeface="APLPapaTroll" panose="02000603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4997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0C5396-085E-9130-5F8C-C501545A6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5233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5362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9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ECC04B-B59B-50B7-A394-187B19FAB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0BBDF106-15D4-881A-112E-60163517823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454726" y="2753813"/>
            <a:ext cx="61680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APLPAPATROLL" panose="02000603000000000000" pitchFamily="2" charset="0"/>
                <a:ea typeface="APLPAPATROLL" panose="02000603000000000000" pitchFamily="2" charset="0"/>
              </a:rPr>
              <a:t>Fairview Elementary Quarter 1: 2025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4108B61-DE7E-1CAE-913C-9687EC7025A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725333" y="3804817"/>
            <a:ext cx="581651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APLPAPATROLL" panose="02000603000000000000" pitchFamily="2" charset="0"/>
                <a:ea typeface="APLPAPATROLL" panose="02000603000000000000" pitchFamily="2" charset="0"/>
              </a:rPr>
              <a:t>Mission Statement: </a:t>
            </a:r>
            <a:r>
              <a:rPr lang="en-US" sz="1500" dirty="0">
                <a:latin typeface="APLPapaTroll" panose="02000603000000000000" pitchFamily="2" charset="0"/>
                <a:ea typeface="APLPapaTroll" panose="02000603000000000000" pitchFamily="2" charset="0"/>
              </a:rPr>
              <a:t>To maximize the personal, social, academic, and career potential of all students.</a:t>
            </a:r>
          </a:p>
          <a:p>
            <a:endParaRPr lang="en-US" sz="1000" b="1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r>
              <a:rPr lang="en-US" sz="1500" b="1" dirty="0">
                <a:latin typeface="APLPapaTroll" panose="02000603000000000000" pitchFamily="2" charset="0"/>
                <a:ea typeface="APLPapaTroll" panose="02000603000000000000" pitchFamily="2" charset="0"/>
              </a:rPr>
              <a:t>Summary of Services: </a:t>
            </a:r>
            <a:r>
              <a:rPr lang="en-US" sz="1500" dirty="0">
                <a:ln w="9525">
                  <a:noFill/>
                </a:ln>
                <a:latin typeface="APLPapaTroll" panose="02000603000000000000" pitchFamily="2" charset="0"/>
                <a:ea typeface="APLPapaTroll" panose="02000603000000000000" pitchFamily="2" charset="0"/>
              </a:rPr>
              <a:t>This </a:t>
            </a:r>
            <a:r>
              <a:rPr lang="en-US" sz="1500" dirty="0">
                <a:latin typeface="APLPapaTroll" panose="02000603000000000000" pitchFamily="2" charset="0"/>
                <a:ea typeface="APLPapaTroll" panose="02000603000000000000" pitchFamily="2" charset="0"/>
              </a:rPr>
              <a:t>quarter, we focused on building students’ feelings identification and social skills through a series of classroom lessons delivered to all students. We targeted attendance and discipline data and served students individually and in small group settings.</a:t>
            </a:r>
            <a:endParaRPr lang="en-US" sz="1500" dirty="0">
              <a:latin typeface="APLPAPATROLL" panose="02000603000000000000" pitchFamily="2" charset="0"/>
              <a:ea typeface="APLPAPATROLL" panose="02000603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6313820-6017-992A-5355-79F8BD1B4D0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527827" y="3338059"/>
            <a:ext cx="6021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28575">
                  <a:noFill/>
                </a:ln>
                <a:latin typeface="KAGirlsRule" pitchFamily="2" charset="0"/>
              </a:rPr>
              <a:t>Mission &amp; summary of services: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DCFFF8-DEAD-8E73-E4AF-5F23B4519D4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393055" y="1044471"/>
            <a:ext cx="62297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FF00A1"/>
                </a:solidFill>
                <a:latin typeface="KAGirlsRule" pitchFamily="2" charset="0"/>
              </a:rPr>
              <a:t>D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FF8E4D"/>
                </a:solidFill>
                <a:latin typeface="KAGirlsRule" pitchFamily="2" charset="0"/>
              </a:rPr>
              <a:t>A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FFF700"/>
                </a:solidFill>
                <a:latin typeface="KAGirlsRule" pitchFamily="2" charset="0"/>
              </a:rPr>
              <a:t>T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9EFF08"/>
                </a:solidFill>
                <a:latin typeface="KAGirlsRule" pitchFamily="2" charset="0"/>
              </a:rPr>
              <a:t>A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latin typeface="KAGirlsRule" pitchFamily="2" charset="0"/>
              </a:rPr>
              <a:t> 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0CC5FF"/>
                </a:solidFill>
                <a:latin typeface="KAGirlsRule" pitchFamily="2" charset="0"/>
              </a:rPr>
              <a:t>R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C951F4"/>
                </a:solidFill>
                <a:latin typeface="KAGirlsRule" pitchFamily="2" charset="0"/>
              </a:rPr>
              <a:t>E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FF00A1"/>
                </a:solidFill>
                <a:latin typeface="KAGirlsRule" pitchFamily="2" charset="0"/>
              </a:rPr>
              <a:t>P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FF8E4D"/>
                </a:solidFill>
                <a:latin typeface="KAGirlsRule" pitchFamily="2" charset="0"/>
              </a:rPr>
              <a:t>O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FFF700"/>
                </a:solidFill>
                <a:latin typeface="KAGirlsRule" pitchFamily="2" charset="0"/>
              </a:rPr>
              <a:t>R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9EFF08"/>
                </a:solidFill>
                <a:latin typeface="KAGirlsRule" pitchFamily="2" charset="0"/>
              </a:rPr>
              <a:t>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C18C736-F8B9-47BB-6FEC-288F2849E26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535923" y="6972624"/>
            <a:ext cx="1035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Referrals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Received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A466437-0797-9A5A-C31B-76AACE86A78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965963" y="6866885"/>
            <a:ext cx="1088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Classroom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Lessons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Taught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771836C-D89F-1A82-5CB5-55F1BC7A33F1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305188" y="6875761"/>
            <a:ext cx="1088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Individual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Sessions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Delivered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B47E5E0-18D6-9542-9BF2-198E415B3CC7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3106104" y="6881491"/>
            <a:ext cx="1140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Small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Group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 Sessions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50AB995-75E0-BB35-F9C5-94EE7559E8B0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4864411" y="6872855"/>
            <a:ext cx="965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Support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 Meetings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Led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77AFCBC-D197-ED9A-8CDF-6BD2AE3FC282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5728292" y="6870125"/>
            <a:ext cx="935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Parent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Contacts Made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6562B08-8705-B794-A889-FA598349DD75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6400799" y="6875760"/>
            <a:ext cx="1232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% of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Students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Served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72653B4-494A-4963-C84D-E010C1938644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680551" y="6532450"/>
            <a:ext cx="7472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PLILIKEBIGFONTS" panose="02000603000000000000" pitchFamily="2" charset="0"/>
                <a:ea typeface="APLILIKEBIGFONTS" panose="02000603000000000000" pitchFamily="2" charset="0"/>
              </a:rPr>
              <a:t>XX    XX    XX    XX    XX    XX    XX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3DC1AE-04C4-5EB1-0E0F-4A0D94AA2309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661374" y="8302838"/>
            <a:ext cx="4066918" cy="1744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APLPapaTroll" panose="02000603000000000000" pitchFamily="2" charset="0"/>
                <a:ea typeface="APLPapaTroll" panose="02000603000000000000" pitchFamily="2" charset="0"/>
              </a:rPr>
              <a:t>Individual Counseling Needs</a:t>
            </a:r>
            <a:r>
              <a:rPr lang="en-US" sz="1400" dirty="0">
                <a:latin typeface="APLPapaTroll" panose="02000603000000000000" pitchFamily="2" charset="0"/>
                <a:ea typeface="APLPapaTroll" panose="02000603000000000000" pitchFamily="2" charset="0"/>
              </a:rPr>
              <a:t>: Anxiety, friendship issues, anger, self-regulation, grief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APLPapaTroll" panose="02000603000000000000" pitchFamily="2" charset="0"/>
                <a:ea typeface="APLPapaTroll" panose="02000603000000000000" pitchFamily="2" charset="0"/>
              </a:rPr>
              <a:t>Small Groups: </a:t>
            </a:r>
            <a:r>
              <a:rPr lang="en-US" sz="1400" dirty="0">
                <a:latin typeface="APLPapaTroll" panose="02000603000000000000" pitchFamily="2" charset="0"/>
                <a:ea typeface="APLPapaTroll" panose="02000603000000000000" pitchFamily="2" charset="0"/>
              </a:rPr>
              <a:t>Changing families, anger, anxiety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PLPapaTroll" panose="02000603000000000000" pitchFamily="2" charset="0"/>
                <a:ea typeface="APLPapaTroll" panose="02000603000000000000" pitchFamily="2" charset="0"/>
              </a:rPr>
              <a:t>Career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PLPapaTroll" panose="02000603000000000000" pitchFamily="2" charset="0"/>
                <a:ea typeface="APLPapaTroll" panose="02000603000000000000" pitchFamily="2" charset="0"/>
              </a:rPr>
              <a:t>Coffee with the Counselor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PLPapaTroll" panose="02000603000000000000" pitchFamily="2" charset="0"/>
                <a:ea typeface="APLPapaTroll" panose="02000603000000000000" pitchFamily="2" charset="0"/>
              </a:rPr>
              <a:t>Red Ribbon Week October 25</a:t>
            </a:r>
            <a:r>
              <a:rPr lang="en-US" sz="1400" baseline="30000" dirty="0">
                <a:latin typeface="APLPapaTroll" panose="02000603000000000000" pitchFamily="2" charset="0"/>
                <a:ea typeface="APLPapaTroll" panose="02000603000000000000" pitchFamily="2" charset="0"/>
              </a:rPr>
              <a:t>th</a:t>
            </a:r>
            <a:r>
              <a:rPr lang="en-US" sz="1400" dirty="0">
                <a:latin typeface="APLPapaTroll" panose="02000603000000000000" pitchFamily="2" charset="0"/>
                <a:ea typeface="APLPapaTroll" panose="02000603000000000000" pitchFamily="2" charset="0"/>
              </a:rPr>
              <a:t> – 29</a:t>
            </a:r>
            <a:r>
              <a:rPr lang="en-US" sz="1400" baseline="30000" dirty="0">
                <a:latin typeface="APLPapaTroll" panose="02000603000000000000" pitchFamily="2" charset="0"/>
                <a:ea typeface="APLPapaTroll" panose="02000603000000000000" pitchFamily="2" charset="0"/>
              </a:rPr>
              <a:t>th</a:t>
            </a:r>
          </a:p>
          <a:p>
            <a:endParaRPr lang="en-US" sz="1400" baseline="30000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sz="1400" dirty="0">
              <a:latin typeface="APLPapaTroll" panose="02000603000000000000" pitchFamily="2" charset="0"/>
              <a:ea typeface="APLPapaTroll" panose="02000603000000000000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30555AB-3546-A484-9E72-68E1B86703B6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661373" y="7808991"/>
            <a:ext cx="3938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28575">
                  <a:noFill/>
                </a:ln>
                <a:latin typeface="KAGirlsRule" pitchFamily="2" charset="0"/>
              </a:rPr>
              <a:t>Program highlights: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96C3536-6F7F-1844-68C0-CAAFCF1F50A3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1454726" y="5695498"/>
            <a:ext cx="6159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28575">
                  <a:noFill/>
                </a:ln>
                <a:latin typeface="KAGirlsRule" pitchFamily="2" charset="0"/>
              </a:rPr>
              <a:t>School counseling by the numbers: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8D2A83-25E4-80E2-49C8-D226C4AC3F85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1454727" y="813638"/>
            <a:ext cx="6168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Cosmic Dust" pitchFamily="2" charset="0"/>
                <a:ea typeface="BBCHOOSEKINDNESS" panose="02000603000000000000" pitchFamily="2" charset="0"/>
              </a:rPr>
              <a:t>school counseling</a:t>
            </a:r>
          </a:p>
        </p:txBody>
      </p:sp>
    </p:spTree>
    <p:extLst>
      <p:ext uri="{BB962C8B-B14F-4D97-AF65-F5344CB8AC3E}">
        <p14:creationId xmlns:p14="http://schemas.microsoft.com/office/powerpoint/2010/main" val="200583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9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0609FF-C323-BC94-7D4F-49CE2B401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D10F82F3-CE8E-2C2B-43D1-0F5E363A6BD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454726" y="2753813"/>
            <a:ext cx="61680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APLPAPATROLL" panose="02000603000000000000" pitchFamily="2" charset="0"/>
                <a:ea typeface="APLPAPATROLL" panose="02000603000000000000" pitchFamily="2" charset="0"/>
              </a:rPr>
              <a:t>Fairview Elementary Quarter 2: 2025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7B54AB7-4DAC-DAF0-976D-4FB46F7A477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714751" y="3810827"/>
            <a:ext cx="581651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APLPAPATROLL" panose="02000603000000000000" pitchFamily="2" charset="0"/>
                <a:ea typeface="APLPAPATROLL" panose="02000603000000000000" pitchFamily="2" charset="0"/>
              </a:rPr>
              <a:t>Mission Statement: </a:t>
            </a:r>
            <a:r>
              <a:rPr lang="en-US" sz="1500" dirty="0">
                <a:latin typeface="APLPapaTroll" panose="02000603000000000000" pitchFamily="2" charset="0"/>
                <a:ea typeface="APLPapaTroll" panose="02000603000000000000" pitchFamily="2" charset="0"/>
              </a:rPr>
              <a:t>To maximize the personal, social, academic, and </a:t>
            </a:r>
          </a:p>
          <a:p>
            <a:r>
              <a:rPr lang="en-US" sz="1500" dirty="0">
                <a:latin typeface="APLPapaTroll" panose="02000603000000000000" pitchFamily="2" charset="0"/>
                <a:ea typeface="APLPapaTroll" panose="02000603000000000000" pitchFamily="2" charset="0"/>
              </a:rPr>
              <a:t>career potential of all students.</a:t>
            </a:r>
          </a:p>
          <a:p>
            <a:endParaRPr lang="en-US" sz="1000" b="1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r>
              <a:rPr lang="en-US" sz="1500" b="1" dirty="0">
                <a:latin typeface="APLPapaTroll" panose="02000603000000000000" pitchFamily="2" charset="0"/>
                <a:ea typeface="APLPapaTroll" panose="02000603000000000000" pitchFamily="2" charset="0"/>
              </a:rPr>
              <a:t>Summary of Services: </a:t>
            </a:r>
            <a:r>
              <a:rPr lang="en-US" sz="1500" dirty="0">
                <a:ln w="9525">
                  <a:noFill/>
                </a:ln>
                <a:latin typeface="APLPapaTroll" panose="02000603000000000000" pitchFamily="2" charset="0"/>
                <a:ea typeface="APLPapaTroll" panose="02000603000000000000" pitchFamily="2" charset="0"/>
              </a:rPr>
              <a:t>This </a:t>
            </a:r>
            <a:r>
              <a:rPr lang="en-US" sz="1500" dirty="0">
                <a:latin typeface="APLPapaTroll" panose="02000603000000000000" pitchFamily="2" charset="0"/>
                <a:ea typeface="APLPapaTroll" panose="02000603000000000000" pitchFamily="2" charset="0"/>
              </a:rPr>
              <a:t>quarter, we focused on building students’ </a:t>
            </a:r>
          </a:p>
          <a:p>
            <a:r>
              <a:rPr lang="en-US" sz="1500" dirty="0">
                <a:latin typeface="APLPapaTroll" panose="02000603000000000000" pitchFamily="2" charset="0"/>
                <a:ea typeface="APLPapaTroll" panose="02000603000000000000" pitchFamily="2" charset="0"/>
              </a:rPr>
              <a:t>coping skills, career awareness, and resilience through a series of classroom lessons delivered to all K-5</a:t>
            </a:r>
            <a:r>
              <a:rPr lang="en-US" sz="1500" baseline="30000" dirty="0">
                <a:latin typeface="APLPapaTroll" panose="02000603000000000000" pitchFamily="2" charset="0"/>
                <a:ea typeface="APLPapaTroll" panose="02000603000000000000" pitchFamily="2" charset="0"/>
              </a:rPr>
              <a:t>th</a:t>
            </a:r>
            <a:r>
              <a:rPr lang="en-US" sz="1500" dirty="0">
                <a:latin typeface="APLPapaTroll" panose="02000603000000000000" pitchFamily="2" charset="0"/>
                <a:ea typeface="APLPapaTroll" panose="02000603000000000000" pitchFamily="2" charset="0"/>
              </a:rPr>
              <a:t> grade students. We targeted     attendance and discipline data and served students in individual and </a:t>
            </a:r>
          </a:p>
          <a:p>
            <a:r>
              <a:rPr lang="en-US" sz="1500" dirty="0">
                <a:latin typeface="APLPapaTroll" panose="02000603000000000000" pitchFamily="2" charset="0"/>
                <a:ea typeface="APLPapaTroll" panose="02000603000000000000" pitchFamily="2" charset="0"/>
              </a:rPr>
              <a:t>small group settings.</a:t>
            </a:r>
            <a:endParaRPr lang="en-US" sz="1500" dirty="0">
              <a:latin typeface="APLPAPATROLL" panose="02000603000000000000" pitchFamily="2" charset="0"/>
              <a:ea typeface="APLPAPATROLL" panose="02000603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2CDB15C-45A1-8FFB-91B9-78C5046B1CD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527827" y="3338059"/>
            <a:ext cx="6021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28575">
                  <a:noFill/>
                </a:ln>
                <a:latin typeface="KAGirlsRule" pitchFamily="2" charset="0"/>
              </a:rPr>
              <a:t>Mission &amp; summary of services: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BEB756F-F4F4-0B1F-3C0C-930C6700913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535923" y="6972624"/>
            <a:ext cx="1035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Referrals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Received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F2E6CCF-D06E-CF40-413F-45AF72025CC9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965963" y="6866885"/>
            <a:ext cx="1088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Classroom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Lessons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Taught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343D47F-0092-254C-B29C-4C39E977E87F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305188" y="6875761"/>
            <a:ext cx="1088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Individual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Sessions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Delivered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77C6393-530F-B89B-4C05-95A8F6CF635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106104" y="6881491"/>
            <a:ext cx="1140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Small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Group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 Sessions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BCA5E64-9742-2D5C-4B84-BCB87A8F3AC8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864411" y="6872855"/>
            <a:ext cx="965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Support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 Meetings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Led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0AFF84E-6EA2-E4AF-344B-500CBAB628BA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728292" y="6870125"/>
            <a:ext cx="935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Parent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Contacts Made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C47C064-8EDD-789A-642F-C1B652E3FB65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400799" y="6875760"/>
            <a:ext cx="1232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% of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Students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Served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ACFE9F3-E686-886B-8E98-0E1FE59B7CE8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680551" y="6532450"/>
            <a:ext cx="7472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PLILIKEBIGFONTS" panose="02000603000000000000" pitchFamily="2" charset="0"/>
                <a:ea typeface="APLILIKEBIGFONTS" panose="02000603000000000000" pitchFamily="2" charset="0"/>
              </a:rPr>
              <a:t>XX    XX    XX    XX    XX    XX    XX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E1740A4-0E99-2B02-1F2F-8EB339970ECA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661374" y="8302838"/>
            <a:ext cx="40669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APLPapaTroll" panose="02000603000000000000" pitchFamily="2" charset="0"/>
                <a:ea typeface="APLPapaTroll" panose="02000603000000000000" pitchFamily="2" charset="0"/>
              </a:rPr>
              <a:t>Individual Counseling Needs</a:t>
            </a:r>
            <a:r>
              <a:rPr lang="en-US" sz="1400" dirty="0">
                <a:latin typeface="APLPapaTroll" panose="02000603000000000000" pitchFamily="2" charset="0"/>
                <a:ea typeface="APLPapaTroll" panose="02000603000000000000" pitchFamily="2" charset="0"/>
              </a:rPr>
              <a:t>: Anxiety, friendship issues, anger, self-regulation, grief and loss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APLPapaTroll" panose="02000603000000000000" pitchFamily="2" charset="0"/>
                <a:ea typeface="APLPapaTroll" panose="02000603000000000000" pitchFamily="2" charset="0"/>
              </a:rPr>
              <a:t>Small Groups: </a:t>
            </a:r>
            <a:r>
              <a:rPr lang="en-US" sz="1400" dirty="0">
                <a:latin typeface="APLPapaTroll" panose="02000603000000000000" pitchFamily="2" charset="0"/>
                <a:ea typeface="APLPapaTroll" panose="02000603000000000000" pitchFamily="2" charset="0"/>
              </a:rPr>
              <a:t>Changing Families, Coping with Anger, &amp; Coping with Anxiety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PLPapaTroll" panose="02000603000000000000" pitchFamily="2" charset="0"/>
                <a:ea typeface="APLPapaTroll" panose="02000603000000000000" pitchFamily="2" charset="0"/>
              </a:rPr>
              <a:t>Thanksgiving Food Drive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PLPapaTroll" panose="02000603000000000000" pitchFamily="2" charset="0"/>
                <a:ea typeface="APLPapaTroll" panose="02000603000000000000" pitchFamily="2" charset="0"/>
              </a:rPr>
              <a:t>Holiday Gift Drive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4EAA443-56E9-E6A8-5E5F-75121485B3DD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661373" y="7808991"/>
            <a:ext cx="3938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28575">
                  <a:noFill/>
                </a:ln>
                <a:latin typeface="KAGirlsRule" pitchFamily="2" charset="0"/>
              </a:rPr>
              <a:t>Program highlights: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1BF248D-CB6D-5021-0433-D1FF3D261CCD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454726" y="5695498"/>
            <a:ext cx="6159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28575">
                  <a:noFill/>
                </a:ln>
                <a:latin typeface="KAGirlsRule" pitchFamily="2" charset="0"/>
              </a:rPr>
              <a:t>School counseling by the numbers: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EEB536-B4F9-1E47-B712-AF37AD61C001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1393055" y="1044471"/>
            <a:ext cx="62297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FF00A1"/>
                </a:solidFill>
                <a:latin typeface="KAGirlsRule" pitchFamily="2" charset="0"/>
              </a:rPr>
              <a:t>D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FF8E4D"/>
                </a:solidFill>
                <a:latin typeface="KAGirlsRule" pitchFamily="2" charset="0"/>
              </a:rPr>
              <a:t>A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FFF700"/>
                </a:solidFill>
                <a:latin typeface="KAGirlsRule" pitchFamily="2" charset="0"/>
              </a:rPr>
              <a:t>T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9EFF08"/>
                </a:solidFill>
                <a:latin typeface="KAGirlsRule" pitchFamily="2" charset="0"/>
              </a:rPr>
              <a:t>A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latin typeface="KAGirlsRule" pitchFamily="2" charset="0"/>
              </a:rPr>
              <a:t> 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0CC5FF"/>
                </a:solidFill>
                <a:latin typeface="KAGirlsRule" pitchFamily="2" charset="0"/>
              </a:rPr>
              <a:t>R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C951F4"/>
                </a:solidFill>
                <a:latin typeface="KAGirlsRule" pitchFamily="2" charset="0"/>
              </a:rPr>
              <a:t>E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FF00A1"/>
                </a:solidFill>
                <a:latin typeface="KAGirlsRule" pitchFamily="2" charset="0"/>
              </a:rPr>
              <a:t>P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FF8E4D"/>
                </a:solidFill>
                <a:latin typeface="KAGirlsRule" pitchFamily="2" charset="0"/>
              </a:rPr>
              <a:t>O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FFF700"/>
                </a:solidFill>
                <a:latin typeface="KAGirlsRule" pitchFamily="2" charset="0"/>
              </a:rPr>
              <a:t>R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9EFF08"/>
                </a:solidFill>
                <a:latin typeface="KAGirlsRule" pitchFamily="2" charset="0"/>
              </a:rPr>
              <a:t>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76D5CC-6D02-EF91-17E5-124794509083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1454727" y="813638"/>
            <a:ext cx="6168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Cosmic Dust" pitchFamily="2" charset="0"/>
                <a:ea typeface="BBCHOOSEKINDNESS" panose="02000603000000000000" pitchFamily="2" charset="0"/>
              </a:rPr>
              <a:t>school counseling</a:t>
            </a:r>
          </a:p>
        </p:txBody>
      </p:sp>
    </p:spTree>
    <p:extLst>
      <p:ext uri="{BB962C8B-B14F-4D97-AF65-F5344CB8AC3E}">
        <p14:creationId xmlns:p14="http://schemas.microsoft.com/office/powerpoint/2010/main" val="643186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9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97E2B2-82D3-2195-6CA0-AC8DDCD0F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EA25418C-29FE-3497-9839-658D80E3CD8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454726" y="2753813"/>
            <a:ext cx="61680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APLPAPATROLL" panose="02000603000000000000" pitchFamily="2" charset="0"/>
                <a:ea typeface="APLPAPATROLL" panose="02000603000000000000" pitchFamily="2" charset="0"/>
              </a:rPr>
              <a:t>Fairview Elementary Quarter 3: 2026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21E90C3-4CC5-169A-1B0E-AAD1D2AE654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674335" y="3810268"/>
            <a:ext cx="58165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PLPAPATROLL" panose="02000603000000000000" pitchFamily="2" charset="0"/>
                <a:ea typeface="APLPAPATROLL" panose="02000603000000000000" pitchFamily="2" charset="0"/>
              </a:rPr>
              <a:t>Mission Statement: </a:t>
            </a:r>
            <a:r>
              <a:rPr lang="en-US" sz="1400" dirty="0">
                <a:latin typeface="APLPapaTroll" panose="02000603000000000000" pitchFamily="2" charset="0"/>
                <a:ea typeface="APLPapaTroll" panose="02000603000000000000" pitchFamily="2" charset="0"/>
              </a:rPr>
              <a:t>To maximize the personal, social, academic, and career potential of all students.</a:t>
            </a:r>
          </a:p>
          <a:p>
            <a:endParaRPr lang="en-US" sz="1400" b="1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r>
              <a:rPr lang="en-US" sz="1400" b="1" dirty="0">
                <a:latin typeface="APLPapaTroll" panose="02000603000000000000" pitchFamily="2" charset="0"/>
                <a:ea typeface="APLPapaTroll" panose="02000603000000000000" pitchFamily="2" charset="0"/>
              </a:rPr>
              <a:t>Summary of Services: </a:t>
            </a:r>
            <a:r>
              <a:rPr lang="en-US" sz="1400" dirty="0">
                <a:ln w="9525">
                  <a:noFill/>
                </a:ln>
                <a:latin typeface="APLPapaTroll" panose="02000603000000000000" pitchFamily="2" charset="0"/>
                <a:ea typeface="APLPapaTroll" panose="02000603000000000000" pitchFamily="2" charset="0"/>
              </a:rPr>
              <a:t>This </a:t>
            </a:r>
            <a:r>
              <a:rPr lang="en-US" sz="1400" dirty="0">
                <a:latin typeface="APLPapaTroll" panose="02000603000000000000" pitchFamily="2" charset="0"/>
                <a:ea typeface="APLPapaTroll" panose="02000603000000000000" pitchFamily="2" charset="0"/>
              </a:rPr>
              <a:t>quarter, we focused on building students’ friendship skills, school success skills, and goal-setting through a series of classroom lessons delivered to all K-5</a:t>
            </a:r>
            <a:r>
              <a:rPr lang="en-US" sz="1400" baseline="30000" dirty="0">
                <a:latin typeface="APLPapaTroll" panose="02000603000000000000" pitchFamily="2" charset="0"/>
                <a:ea typeface="APLPapaTroll" panose="02000603000000000000" pitchFamily="2" charset="0"/>
              </a:rPr>
              <a:t>th</a:t>
            </a:r>
            <a:r>
              <a:rPr lang="en-US" sz="1400" dirty="0">
                <a:latin typeface="APLPapaTroll" panose="02000603000000000000" pitchFamily="2" charset="0"/>
                <a:ea typeface="APLPapaTroll" panose="02000603000000000000" pitchFamily="2" charset="0"/>
              </a:rPr>
              <a:t> grade students. We targeted attendance and discipline data and served students in individual and small group settings.</a:t>
            </a:r>
            <a:endParaRPr lang="en-US" sz="1400" dirty="0">
              <a:latin typeface="APLPAPATROLL" panose="02000603000000000000" pitchFamily="2" charset="0"/>
              <a:ea typeface="APLPAPATROLL" panose="02000603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F3DA531-5C28-C15F-8503-213AD6E8BCC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527827" y="3338059"/>
            <a:ext cx="6021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28575">
                  <a:noFill/>
                </a:ln>
                <a:latin typeface="KAGirlsRule" pitchFamily="2" charset="0"/>
              </a:rPr>
              <a:t>Mission &amp; summary of services: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0D415F8-5210-1630-7C0E-3004D461643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535923" y="6972624"/>
            <a:ext cx="1035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Referrals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Received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B6BA1E1-4A36-AED2-5108-CDEDDECC721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965963" y="6866885"/>
            <a:ext cx="1088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Classroom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Lessons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Taught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5CDE4D8-AAAA-808C-87FC-385B0814B58F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305188" y="6875761"/>
            <a:ext cx="1088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Individual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Sessions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Delivered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359D35E-AFE3-028F-3D5A-044A3431B5EA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106104" y="6881491"/>
            <a:ext cx="1140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Small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Group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 Sessions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E1F9809-D778-2142-832C-A9209315EEF3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864411" y="6872855"/>
            <a:ext cx="965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Support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 Meetings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Led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8F4C0B9-D2F1-2F39-5228-4379D6289330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728292" y="6870125"/>
            <a:ext cx="935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Parent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Contacts Made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AD93479-490B-EDDB-D444-98CD92625EAE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400799" y="6875760"/>
            <a:ext cx="1232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% of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Students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Served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3701955-CABE-1973-4F90-049DC32F40CC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680551" y="6532450"/>
            <a:ext cx="7472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PLILIKEBIGFONTS" panose="02000603000000000000" pitchFamily="2" charset="0"/>
                <a:ea typeface="APLILIKEBIGFONTS" panose="02000603000000000000" pitchFamily="2" charset="0"/>
              </a:rPr>
              <a:t>XX    XX    XX    XX    XX    XX    XX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7C467B6-82B8-EF8C-C0DF-61420A98A041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661374" y="8302838"/>
            <a:ext cx="40669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APLPapaTroll" panose="02000603000000000000" pitchFamily="2" charset="0"/>
                <a:ea typeface="APLPapaTroll" panose="02000603000000000000" pitchFamily="2" charset="0"/>
              </a:rPr>
              <a:t>Individual Counseling Needs</a:t>
            </a:r>
            <a:r>
              <a:rPr lang="en-US" sz="1400" dirty="0">
                <a:latin typeface="APLPapaTroll" panose="02000603000000000000" pitchFamily="2" charset="0"/>
                <a:ea typeface="APLPapaTroll" panose="02000603000000000000" pitchFamily="2" charset="0"/>
              </a:rPr>
              <a:t>: Anxiety, friendship issues, anger, self-regulation, grief and loss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APLPapaTroll" panose="02000603000000000000" pitchFamily="2" charset="0"/>
                <a:ea typeface="APLPapaTroll" panose="02000603000000000000" pitchFamily="2" charset="0"/>
              </a:rPr>
              <a:t>Small Groups: </a:t>
            </a:r>
            <a:r>
              <a:rPr lang="en-US" sz="1400" dirty="0">
                <a:latin typeface="APLPapaTroll" panose="02000603000000000000" pitchFamily="2" charset="0"/>
                <a:ea typeface="APLPapaTroll" panose="02000603000000000000" pitchFamily="2" charset="0"/>
              </a:rPr>
              <a:t>Changing families, coping with anger, &amp; coping with anxiety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PLPapaTroll" panose="02000603000000000000" pitchFamily="2" charset="0"/>
                <a:ea typeface="APLPapaTroll" panose="02000603000000000000" pitchFamily="2" charset="0"/>
              </a:rPr>
              <a:t>Positive Parenting Zoom Class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PLPapaTroll" panose="02000603000000000000" pitchFamily="2" charset="0"/>
                <a:ea typeface="APLPapaTroll" panose="02000603000000000000" pitchFamily="2" charset="0"/>
              </a:rPr>
              <a:t>Puberty Workshop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657E461-1D70-53EF-100A-7F3BD86B0F94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661373" y="7808991"/>
            <a:ext cx="3938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28575">
                  <a:noFill/>
                </a:ln>
                <a:latin typeface="KAGirlsRule" pitchFamily="2" charset="0"/>
              </a:rPr>
              <a:t>Program highlights: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B8A0A3A-6CAB-A256-4D6A-D818AAB8560C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454726" y="5695498"/>
            <a:ext cx="6159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28575">
                  <a:noFill/>
                </a:ln>
                <a:latin typeface="KAGirlsRule" pitchFamily="2" charset="0"/>
              </a:rPr>
              <a:t>School counseling by the numbers: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BD7221-89C6-513B-31EF-22E68626157B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1393055" y="1044471"/>
            <a:ext cx="62297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FF00A1"/>
                </a:solidFill>
                <a:latin typeface="KAGirlsRule" pitchFamily="2" charset="0"/>
              </a:rPr>
              <a:t>D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FF8E4D"/>
                </a:solidFill>
                <a:latin typeface="KAGirlsRule" pitchFamily="2" charset="0"/>
              </a:rPr>
              <a:t>A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FFF700"/>
                </a:solidFill>
                <a:latin typeface="KAGirlsRule" pitchFamily="2" charset="0"/>
              </a:rPr>
              <a:t>T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9EFF08"/>
                </a:solidFill>
                <a:latin typeface="KAGirlsRule" pitchFamily="2" charset="0"/>
              </a:rPr>
              <a:t>A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latin typeface="KAGirlsRule" pitchFamily="2" charset="0"/>
              </a:rPr>
              <a:t> 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0CC5FF"/>
                </a:solidFill>
                <a:latin typeface="KAGirlsRule" pitchFamily="2" charset="0"/>
              </a:rPr>
              <a:t>R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C951F4"/>
                </a:solidFill>
                <a:latin typeface="KAGirlsRule" pitchFamily="2" charset="0"/>
              </a:rPr>
              <a:t>E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FF00A1"/>
                </a:solidFill>
                <a:latin typeface="KAGirlsRule" pitchFamily="2" charset="0"/>
              </a:rPr>
              <a:t>P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FF8E4D"/>
                </a:solidFill>
                <a:latin typeface="KAGirlsRule" pitchFamily="2" charset="0"/>
              </a:rPr>
              <a:t>O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FFF700"/>
                </a:solidFill>
                <a:latin typeface="KAGirlsRule" pitchFamily="2" charset="0"/>
              </a:rPr>
              <a:t>R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9EFF08"/>
                </a:solidFill>
                <a:latin typeface="KAGirlsRule" pitchFamily="2" charset="0"/>
              </a:rPr>
              <a:t>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E59688-595A-9642-AC41-73117DBA9E17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1454727" y="813638"/>
            <a:ext cx="6168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Cosmic Dust" pitchFamily="2" charset="0"/>
                <a:ea typeface="BBCHOOSEKINDNESS" panose="02000603000000000000" pitchFamily="2" charset="0"/>
              </a:rPr>
              <a:t>school counseling</a:t>
            </a:r>
          </a:p>
        </p:txBody>
      </p:sp>
    </p:spTree>
    <p:extLst>
      <p:ext uri="{BB962C8B-B14F-4D97-AF65-F5344CB8AC3E}">
        <p14:creationId xmlns:p14="http://schemas.microsoft.com/office/powerpoint/2010/main" val="1499563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9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DFF123-A7B2-C2F1-F448-05877CCC6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52645F1A-B90E-EBAA-721C-48687AD3713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454726" y="2753813"/>
            <a:ext cx="61680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APLPAPATROLL" panose="02000603000000000000" pitchFamily="2" charset="0"/>
                <a:ea typeface="APLPAPATROLL" panose="02000603000000000000" pitchFamily="2" charset="0"/>
              </a:rPr>
              <a:t>Fairview Elementary Quarter 4: 2026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996190E-5A7F-9398-D711-255F2270C26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674335" y="3810268"/>
            <a:ext cx="58165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PLPAPATROLL" panose="02000603000000000000" pitchFamily="2" charset="0"/>
                <a:ea typeface="APLPAPATROLL" panose="02000603000000000000" pitchFamily="2" charset="0"/>
              </a:rPr>
              <a:t>Mission Statement: </a:t>
            </a:r>
            <a:r>
              <a:rPr lang="en-US" sz="1400" dirty="0">
                <a:latin typeface="APLPapaTroll" panose="02000603000000000000" pitchFamily="2" charset="0"/>
                <a:ea typeface="APLPapaTroll" panose="02000603000000000000" pitchFamily="2" charset="0"/>
              </a:rPr>
              <a:t>To maximize the personal, social, academic, and career potential of all students.</a:t>
            </a:r>
          </a:p>
          <a:p>
            <a:endParaRPr lang="en-US" sz="1400" b="1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r>
              <a:rPr lang="en-US" sz="1400" b="1" dirty="0">
                <a:latin typeface="APLPapaTroll" panose="02000603000000000000" pitchFamily="2" charset="0"/>
                <a:ea typeface="APLPapaTroll" panose="02000603000000000000" pitchFamily="2" charset="0"/>
              </a:rPr>
              <a:t>Summary of Services: </a:t>
            </a:r>
            <a:r>
              <a:rPr lang="en-US" sz="1400" dirty="0">
                <a:ln w="9525">
                  <a:noFill/>
                </a:ln>
                <a:latin typeface="APLPapaTroll" panose="02000603000000000000" pitchFamily="2" charset="0"/>
                <a:ea typeface="APLPapaTroll" panose="02000603000000000000" pitchFamily="2" charset="0"/>
              </a:rPr>
              <a:t>This </a:t>
            </a:r>
            <a:r>
              <a:rPr lang="en-US" sz="1400" dirty="0">
                <a:latin typeface="APLPapaTroll" panose="02000603000000000000" pitchFamily="2" charset="0"/>
                <a:ea typeface="APLPapaTroll" panose="02000603000000000000" pitchFamily="2" charset="0"/>
              </a:rPr>
              <a:t>quarter, we focused on building students’</a:t>
            </a:r>
          </a:p>
          <a:p>
            <a:r>
              <a:rPr lang="en-US" sz="1400" dirty="0">
                <a:latin typeface="APLPapaTroll" panose="02000603000000000000" pitchFamily="2" charset="0"/>
                <a:ea typeface="APLPapaTroll" panose="02000603000000000000" pitchFamily="2" charset="0"/>
              </a:rPr>
              <a:t>conflict resolution skills and problem-solving skills through a series of classroom lessons delivered to all K-5</a:t>
            </a:r>
            <a:r>
              <a:rPr lang="en-US" sz="1400" baseline="30000" dirty="0">
                <a:latin typeface="APLPapaTroll" panose="02000603000000000000" pitchFamily="2" charset="0"/>
                <a:ea typeface="APLPapaTroll" panose="02000603000000000000" pitchFamily="2" charset="0"/>
              </a:rPr>
              <a:t>th</a:t>
            </a:r>
            <a:r>
              <a:rPr lang="en-US" sz="1400" dirty="0">
                <a:latin typeface="APLPapaTroll" panose="02000603000000000000" pitchFamily="2" charset="0"/>
                <a:ea typeface="APLPapaTroll" panose="02000603000000000000" pitchFamily="2" charset="0"/>
              </a:rPr>
              <a:t> grade students. We targeted attendance and discipline data and served students in individual and small group settings.</a:t>
            </a:r>
            <a:endParaRPr lang="en-US" sz="1400" b="1" dirty="0">
              <a:latin typeface="BRX Mister Napkin Head" pitchFamily="2" charset="0"/>
              <a:ea typeface="APLPapaTroll" panose="02000603000000000000" pitchFamily="2" charset="0"/>
            </a:endParaRPr>
          </a:p>
          <a:p>
            <a:endParaRPr lang="en-US" sz="1400" dirty="0">
              <a:latin typeface="APLPAPATROLL" panose="02000603000000000000" pitchFamily="2" charset="0"/>
              <a:ea typeface="APLPAPATROLL" panose="02000603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B8A7CC2-24E8-369E-9F18-EB984C5CACE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527827" y="3338059"/>
            <a:ext cx="6021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28575">
                  <a:noFill/>
                </a:ln>
                <a:latin typeface="KAGirlsRule" pitchFamily="2" charset="0"/>
              </a:rPr>
              <a:t>Mission &amp; summary of services: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60DB4F7-01AB-B8AE-6379-5D3A369DB9D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535923" y="6972624"/>
            <a:ext cx="1035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Referrals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Received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FA196A8-2C86-0275-F466-44DE02287DF9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965963" y="6866885"/>
            <a:ext cx="1088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Classroom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Lessons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Taught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37EABFD-7430-7474-D1FD-F46C7941E12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305188" y="6875761"/>
            <a:ext cx="1088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Individual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Sessions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Delivered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3C82643-FFBA-7A6E-23BF-3C218F733B91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106104" y="6881491"/>
            <a:ext cx="1140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Small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Group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 Sessions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6797510-277F-852A-D945-23E16D8BEE5B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864411" y="6872855"/>
            <a:ext cx="965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Support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 Meetings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Led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DCE0D66-E31E-C074-F1C7-4E1A9CDAED46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728292" y="6870125"/>
            <a:ext cx="935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Parent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Contacts Made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42C49F9-7CD9-2643-318D-3AFD6C5A321E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400799" y="6875760"/>
            <a:ext cx="1232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% of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Students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Served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7FBC062-DF15-B7A4-D245-58CC7585DD30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680551" y="6532450"/>
            <a:ext cx="7472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PLILIKEBIGFONTS" panose="02000603000000000000" pitchFamily="2" charset="0"/>
                <a:ea typeface="APLILIKEBIGFONTS" panose="02000603000000000000" pitchFamily="2" charset="0"/>
              </a:rPr>
              <a:t>XX    XX    XX    XX    XX    XX    XX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D022341-5899-ECD7-87BD-93D52D096BB9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661374" y="8302838"/>
            <a:ext cx="40669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APLPapaTroll" panose="02000603000000000000" pitchFamily="2" charset="0"/>
                <a:ea typeface="APLPapaTroll" panose="02000603000000000000" pitchFamily="2" charset="0"/>
              </a:rPr>
              <a:t>Individual Counseling Needs</a:t>
            </a:r>
            <a:r>
              <a:rPr lang="en-US" sz="1400" dirty="0">
                <a:latin typeface="APLPapaTroll" panose="02000603000000000000" pitchFamily="2" charset="0"/>
                <a:ea typeface="APLPapaTroll" panose="02000603000000000000" pitchFamily="2" charset="0"/>
              </a:rPr>
              <a:t>: Anxiety, friendship issues, anger, self-regulation, grief and loss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APLPapaTroll" panose="02000603000000000000" pitchFamily="2" charset="0"/>
                <a:ea typeface="APLPapaTroll" panose="02000603000000000000" pitchFamily="2" charset="0"/>
              </a:rPr>
              <a:t>Small Groups: </a:t>
            </a:r>
            <a:r>
              <a:rPr lang="en-US" sz="1400" dirty="0">
                <a:latin typeface="APLPapaTroll" panose="02000603000000000000" pitchFamily="2" charset="0"/>
                <a:ea typeface="APLPapaTroll" panose="02000603000000000000" pitchFamily="2" charset="0"/>
              </a:rPr>
              <a:t>Changing Families, Coping with Anger, &amp; Coping with Anxiety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PLPapaTroll" panose="02000603000000000000" pitchFamily="2" charset="0"/>
                <a:ea typeface="APLPapaTroll" panose="02000603000000000000" pitchFamily="2" charset="0"/>
              </a:rPr>
              <a:t>Middle School Transition Tours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PLPapaTroll" panose="02000603000000000000" pitchFamily="2" charset="0"/>
                <a:ea typeface="APLPapaTroll" panose="02000603000000000000" pitchFamily="2" charset="0"/>
              </a:rPr>
              <a:t>Summer Safety Assembly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7ADBA5F-84FA-2485-A7C7-ABDCDE13B2E6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661373" y="7808991"/>
            <a:ext cx="3938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28575">
                  <a:noFill/>
                </a:ln>
                <a:latin typeface="KAGirlsRule" pitchFamily="2" charset="0"/>
              </a:rPr>
              <a:t>Program highlights: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5C7D246-0AEC-7A12-FAE1-E9547335EA2A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454726" y="5695498"/>
            <a:ext cx="6159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28575">
                  <a:noFill/>
                </a:ln>
                <a:latin typeface="KAGirlsRule" pitchFamily="2" charset="0"/>
              </a:rPr>
              <a:t>School counseling by the numbers: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9D5C9D-33B9-84ED-207A-9B172375E16B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1393055" y="1044471"/>
            <a:ext cx="62297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FF00A1"/>
                </a:solidFill>
                <a:latin typeface="KAGirlsRule" pitchFamily="2" charset="0"/>
              </a:rPr>
              <a:t>D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FF8E4D"/>
                </a:solidFill>
                <a:latin typeface="KAGirlsRule" pitchFamily="2" charset="0"/>
              </a:rPr>
              <a:t>A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FFF700"/>
                </a:solidFill>
                <a:latin typeface="KAGirlsRule" pitchFamily="2" charset="0"/>
              </a:rPr>
              <a:t>T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9EFF08"/>
                </a:solidFill>
                <a:latin typeface="KAGirlsRule" pitchFamily="2" charset="0"/>
              </a:rPr>
              <a:t>A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latin typeface="KAGirlsRule" pitchFamily="2" charset="0"/>
              </a:rPr>
              <a:t> 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0CC5FF"/>
                </a:solidFill>
                <a:latin typeface="KAGirlsRule" pitchFamily="2" charset="0"/>
              </a:rPr>
              <a:t>R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C951F4"/>
                </a:solidFill>
                <a:latin typeface="KAGirlsRule" pitchFamily="2" charset="0"/>
              </a:rPr>
              <a:t>E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FF00A1"/>
                </a:solidFill>
                <a:latin typeface="KAGirlsRule" pitchFamily="2" charset="0"/>
              </a:rPr>
              <a:t>P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FF8E4D"/>
                </a:solidFill>
                <a:latin typeface="KAGirlsRule" pitchFamily="2" charset="0"/>
              </a:rPr>
              <a:t>O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FFF700"/>
                </a:solidFill>
                <a:latin typeface="KAGirlsRule" pitchFamily="2" charset="0"/>
              </a:rPr>
              <a:t>R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9EFF08"/>
                </a:solidFill>
                <a:latin typeface="KAGirlsRule" pitchFamily="2" charset="0"/>
              </a:rPr>
              <a:t>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2E85F8-2157-4319-AE0E-F3F33C1BC264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1454727" y="813638"/>
            <a:ext cx="6168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Cosmic Dust" pitchFamily="2" charset="0"/>
                <a:ea typeface="BBCHOOSEKINDNESS" panose="02000603000000000000" pitchFamily="2" charset="0"/>
              </a:rPr>
              <a:t>school counseling</a:t>
            </a:r>
          </a:p>
        </p:txBody>
      </p:sp>
    </p:spTree>
    <p:extLst>
      <p:ext uri="{BB962C8B-B14F-4D97-AF65-F5344CB8AC3E}">
        <p14:creationId xmlns:p14="http://schemas.microsoft.com/office/powerpoint/2010/main" val="4252832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9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78B73F-62BF-0DFE-8512-E479E2086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1CBBA1CE-C341-EE5D-D2C9-E51B0407CF2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454726" y="2753813"/>
            <a:ext cx="61680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APLPAPATROLL" panose="02000603000000000000" pitchFamily="2" charset="0"/>
                <a:ea typeface="APLPAPATROLL" panose="02000603000000000000" pitchFamily="2" charset="0"/>
              </a:rPr>
              <a:t>Fairview Elementary 2025 - 2026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9C6E312-09B1-4B5F-4EA6-290A941408B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674335" y="3810268"/>
            <a:ext cx="581651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PLPAPATROLL" panose="02000603000000000000" pitchFamily="2" charset="0"/>
                <a:ea typeface="APLPAPATROLL" panose="02000603000000000000" pitchFamily="2" charset="0"/>
              </a:rPr>
              <a:t>Mission Statement: </a:t>
            </a:r>
            <a:r>
              <a:rPr lang="en-US" sz="1400" dirty="0">
                <a:latin typeface="APLPapaTroll" panose="02000603000000000000" pitchFamily="2" charset="0"/>
                <a:ea typeface="APLPapaTroll" panose="02000603000000000000" pitchFamily="2" charset="0"/>
              </a:rPr>
              <a:t>To maximize the personal, social, academic, and career potential of all students.</a:t>
            </a:r>
          </a:p>
          <a:p>
            <a:endParaRPr lang="en-US" sz="400" b="1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r>
              <a:rPr lang="en-US" sz="1400" b="1" dirty="0">
                <a:latin typeface="APLPapaTroll" panose="02000603000000000000" pitchFamily="2" charset="0"/>
                <a:ea typeface="APLPapaTroll" panose="02000603000000000000" pitchFamily="2" charset="0"/>
              </a:rPr>
              <a:t>Summary of Services: </a:t>
            </a:r>
            <a:r>
              <a:rPr lang="en-US" sz="1400" dirty="0">
                <a:ln w="9525">
                  <a:noFill/>
                </a:ln>
                <a:latin typeface="APLPapaTroll" panose="02000603000000000000" pitchFamily="2" charset="0"/>
                <a:ea typeface="APLPapaTroll" panose="02000603000000000000" pitchFamily="2" charset="0"/>
              </a:rPr>
              <a:t>This </a:t>
            </a:r>
            <a:r>
              <a:rPr lang="en-US" sz="1400" dirty="0">
                <a:latin typeface="APLPapaTroll" panose="02000603000000000000" pitchFamily="2" charset="0"/>
                <a:ea typeface="APLPapaTroll" panose="02000603000000000000" pitchFamily="2" charset="0"/>
              </a:rPr>
              <a:t>year, we focused on building students’ feelings identification, social skills, career development, resilience, coping skills, academic success skills, and friendship skills through a series of </a:t>
            </a:r>
          </a:p>
          <a:p>
            <a:r>
              <a:rPr lang="en-US" sz="1400" dirty="0">
                <a:latin typeface="APLPapaTroll" panose="02000603000000000000" pitchFamily="2" charset="0"/>
                <a:ea typeface="APLPapaTroll" panose="02000603000000000000" pitchFamily="2" charset="0"/>
              </a:rPr>
              <a:t>classroom lessons delivered to all K-5</a:t>
            </a:r>
            <a:r>
              <a:rPr lang="en-US" sz="1400" baseline="30000" dirty="0">
                <a:latin typeface="APLPapaTroll" panose="02000603000000000000" pitchFamily="2" charset="0"/>
                <a:ea typeface="APLPapaTroll" panose="02000603000000000000" pitchFamily="2" charset="0"/>
              </a:rPr>
              <a:t>th </a:t>
            </a:r>
            <a:r>
              <a:rPr lang="en-US" sz="1400" dirty="0">
                <a:latin typeface="APLPapaTroll" panose="02000603000000000000" pitchFamily="2" charset="0"/>
                <a:ea typeface="APLPapaTroll" panose="02000603000000000000" pitchFamily="2" charset="0"/>
              </a:rPr>
              <a:t>grade students. We targeted </a:t>
            </a:r>
          </a:p>
          <a:p>
            <a:r>
              <a:rPr lang="en-US" sz="1400" dirty="0">
                <a:latin typeface="APLPapaTroll" panose="02000603000000000000" pitchFamily="2" charset="0"/>
                <a:ea typeface="APLPapaTroll" panose="02000603000000000000" pitchFamily="2" charset="0"/>
              </a:rPr>
              <a:t>attendance and discipline data and served students in individual and small group settings.</a:t>
            </a:r>
            <a:endParaRPr lang="en-US" sz="1400" b="1" dirty="0">
              <a:latin typeface="BRX Mister Napkin Head" pitchFamily="2" charset="0"/>
              <a:ea typeface="APLPapaTroll" panose="02000603000000000000" pitchFamily="2" charset="0"/>
            </a:endParaRPr>
          </a:p>
          <a:p>
            <a:endParaRPr lang="en-US" sz="1400" dirty="0">
              <a:latin typeface="APLPAPATROLL" panose="02000603000000000000" pitchFamily="2" charset="0"/>
              <a:ea typeface="APLPAPATROLL" panose="02000603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D7AF159-DF6B-DC4B-B0CD-6B4C0258A57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527827" y="3338059"/>
            <a:ext cx="6021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28575">
                  <a:noFill/>
                </a:ln>
                <a:latin typeface="KAGirlsRule" pitchFamily="2" charset="0"/>
              </a:rPr>
              <a:t>Mission &amp; summary of services: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B377E27-2A58-9B56-E193-8F7E455EC18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535923" y="6972624"/>
            <a:ext cx="1035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Referrals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Received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A5AE74E-6B1C-D15A-D628-5D8228CAC84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965963" y="6866885"/>
            <a:ext cx="1088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Classroom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Lessons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Taught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3CA350A-3332-56EA-E517-2A5C757B510D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305188" y="6875761"/>
            <a:ext cx="1088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Individual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Sessions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Delivered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73014ED-2B08-B2E8-C9AC-218AC2D32A4B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106104" y="6881491"/>
            <a:ext cx="1140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Small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Group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 Sessions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B046B10-AAE1-0615-7C54-6473E5E705A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864411" y="6872855"/>
            <a:ext cx="965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Support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 Meetings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Led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2653C50-C55F-629D-D595-00F62A75E51A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728292" y="6870125"/>
            <a:ext cx="935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Parent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Contacts Made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8EB4C75-8035-1897-FDAA-4763906464B4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400799" y="6875760"/>
            <a:ext cx="1232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% of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Students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Served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AFF38E3-D255-99D2-C4D6-C4F3AB72C6AD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680551" y="6532450"/>
            <a:ext cx="7472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PLILIKEBIGFONTS" panose="02000603000000000000" pitchFamily="2" charset="0"/>
                <a:ea typeface="APLILIKEBIGFONTS" panose="02000603000000000000" pitchFamily="2" charset="0"/>
              </a:rPr>
              <a:t>XX    XX    XX    XX    XX    XX    XX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74D266E-45CC-54FF-F402-D7B79E8DE68B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661374" y="8302838"/>
            <a:ext cx="40669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APLPapaTroll" panose="02000603000000000000" pitchFamily="2" charset="0"/>
                <a:ea typeface="APLPapaTroll" panose="02000603000000000000" pitchFamily="2" charset="0"/>
              </a:rPr>
              <a:t>Individual Counseling Needs</a:t>
            </a:r>
            <a:r>
              <a:rPr lang="en-US" sz="1400" dirty="0">
                <a:latin typeface="APLPapaTroll" panose="02000603000000000000" pitchFamily="2" charset="0"/>
                <a:ea typeface="APLPapaTroll" panose="02000603000000000000" pitchFamily="2" charset="0"/>
              </a:rPr>
              <a:t>: Anxiety, friendship issues, anger, self-regulation, grief and loss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APLPapaTroll" panose="02000603000000000000" pitchFamily="2" charset="0"/>
                <a:ea typeface="APLPapaTroll" panose="02000603000000000000" pitchFamily="2" charset="0"/>
              </a:rPr>
              <a:t>Small Groups: </a:t>
            </a:r>
            <a:r>
              <a:rPr lang="en-US" sz="1400" dirty="0">
                <a:latin typeface="APLPapaTroll" panose="02000603000000000000" pitchFamily="2" charset="0"/>
                <a:ea typeface="APLPapaTroll" panose="02000603000000000000" pitchFamily="2" charset="0"/>
              </a:rPr>
              <a:t>Changing families, coping with anger, &amp; coping with anxiety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PLPapaTroll" panose="02000603000000000000" pitchFamily="2" charset="0"/>
                <a:ea typeface="APLPapaTroll" panose="02000603000000000000" pitchFamily="2" charset="0"/>
              </a:rPr>
              <a:t>Coffee with the Counselor, Parenting Workshops, Career Day, Holiday Support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B0EED6D-AA22-1F86-37B1-DE9A3ED94AD3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661373" y="7808991"/>
            <a:ext cx="3938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28575">
                  <a:noFill/>
                </a:ln>
                <a:latin typeface="KAGirlsRule" pitchFamily="2" charset="0"/>
              </a:rPr>
              <a:t>Program highlights: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09B95E9-42AE-983E-95D1-B9743DDC8208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454726" y="5695498"/>
            <a:ext cx="6159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28575">
                  <a:noFill/>
                </a:ln>
                <a:latin typeface="KAGirlsRule" pitchFamily="2" charset="0"/>
              </a:rPr>
              <a:t>School counseling by the numbers: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AD313A-8872-116C-27C0-EFA4A54DD642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1393055" y="1044471"/>
            <a:ext cx="62297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FF00A1"/>
                </a:solidFill>
                <a:latin typeface="KAGirlsRule" pitchFamily="2" charset="0"/>
              </a:rPr>
              <a:t>D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FF8E4D"/>
                </a:solidFill>
                <a:latin typeface="KAGirlsRule" pitchFamily="2" charset="0"/>
              </a:rPr>
              <a:t>A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FFF700"/>
                </a:solidFill>
                <a:latin typeface="KAGirlsRule" pitchFamily="2" charset="0"/>
              </a:rPr>
              <a:t>T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9EFF08"/>
                </a:solidFill>
                <a:latin typeface="KAGirlsRule" pitchFamily="2" charset="0"/>
              </a:rPr>
              <a:t>A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latin typeface="KAGirlsRule" pitchFamily="2" charset="0"/>
              </a:rPr>
              <a:t> 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0CC5FF"/>
                </a:solidFill>
                <a:latin typeface="KAGirlsRule" pitchFamily="2" charset="0"/>
              </a:rPr>
              <a:t>R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C951F4"/>
                </a:solidFill>
                <a:latin typeface="KAGirlsRule" pitchFamily="2" charset="0"/>
              </a:rPr>
              <a:t>E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FF00A1"/>
                </a:solidFill>
                <a:latin typeface="KAGirlsRule" pitchFamily="2" charset="0"/>
              </a:rPr>
              <a:t>P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FF8E4D"/>
                </a:solidFill>
                <a:latin typeface="KAGirlsRule" pitchFamily="2" charset="0"/>
              </a:rPr>
              <a:t>O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FFF700"/>
                </a:solidFill>
                <a:latin typeface="KAGirlsRule" pitchFamily="2" charset="0"/>
              </a:rPr>
              <a:t>R</a:t>
            </a:r>
            <a:r>
              <a:rPr lang="en-US" sz="12000" b="1" dirty="0">
                <a:ln w="28575">
                  <a:solidFill>
                    <a:schemeClr val="tx1"/>
                  </a:solidFill>
                </a:ln>
                <a:solidFill>
                  <a:srgbClr val="9EFF08"/>
                </a:solidFill>
                <a:latin typeface="KAGirlsRule" pitchFamily="2" charset="0"/>
              </a:rPr>
              <a:t>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12F434-F7BF-6D28-4F48-6E3DFD78D48C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1454727" y="813638"/>
            <a:ext cx="6168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Cosmic Dust" pitchFamily="2" charset="0"/>
                <a:ea typeface="BBCHOOSEKINDNESS" panose="02000603000000000000" pitchFamily="2" charset="0"/>
              </a:rPr>
              <a:t>school counseling</a:t>
            </a:r>
          </a:p>
        </p:txBody>
      </p:sp>
    </p:spTree>
    <p:extLst>
      <p:ext uri="{BB962C8B-B14F-4D97-AF65-F5344CB8AC3E}">
        <p14:creationId xmlns:p14="http://schemas.microsoft.com/office/powerpoint/2010/main" val="3341692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6"/>
            <a:extLst>
              <a:ext uri="{FF2B5EF4-FFF2-40B4-BE49-F238E27FC236}">
                <a16:creationId xmlns:a16="http://schemas.microsoft.com/office/drawing/2014/main" id="{30401A2F-743A-07D7-0201-0A24EEC60CD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456" y="8870610"/>
            <a:ext cx="1066639" cy="1130780"/>
          </a:xfrm>
          <a:prstGeom prst="rect">
            <a:avLst/>
          </a:prstGeom>
        </p:spPr>
      </p:pic>
      <p:pic>
        <p:nvPicPr>
          <p:cNvPr id="7" name="Picture 6">
            <a:hlinkClick r:id="rId8"/>
            <a:extLst>
              <a:ext uri="{FF2B5EF4-FFF2-40B4-BE49-F238E27FC236}">
                <a16:creationId xmlns:a16="http://schemas.microsoft.com/office/drawing/2014/main" id="{2AE013E9-5B86-859A-B489-FBFE95F5473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119" y="8861870"/>
            <a:ext cx="1148260" cy="1148260"/>
          </a:xfrm>
          <a:prstGeom prst="rect">
            <a:avLst/>
          </a:prstGeom>
        </p:spPr>
      </p:pic>
      <p:pic>
        <p:nvPicPr>
          <p:cNvPr id="8" name="Picture 7">
            <a:hlinkClick r:id="rId10"/>
            <a:extLst>
              <a:ext uri="{FF2B5EF4-FFF2-40B4-BE49-F238E27FC236}">
                <a16:creationId xmlns:a16="http://schemas.microsoft.com/office/drawing/2014/main" id="{3B7A9A68-44A8-84E8-0C56-2076B171FB7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944" y="8870610"/>
            <a:ext cx="1255467" cy="113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799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834</Words>
  <Application>Microsoft Macintosh PowerPoint</Application>
  <PresentationFormat>Custom</PresentationFormat>
  <Paragraphs>183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APLILIKEBIGFONTS</vt:lpstr>
      <vt:lpstr>APLPAPATROLL</vt:lpstr>
      <vt:lpstr>APLPAPATROLL</vt:lpstr>
      <vt:lpstr>Aptos</vt:lpstr>
      <vt:lpstr>Aptos Display</vt:lpstr>
      <vt:lpstr>Arial</vt:lpstr>
      <vt:lpstr>BRX Mister Napkin Head</vt:lpstr>
      <vt:lpstr>Cosmic Dust</vt:lpstr>
      <vt:lpstr>KAGirlsRule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Laura Oathout</dc:creator>
  <cp:lastModifiedBy>Laura Oathout</cp:lastModifiedBy>
  <cp:revision>6</cp:revision>
  <dcterms:created xsi:type="dcterms:W3CDTF">2025-10-24T13:49:47Z</dcterms:created>
  <dcterms:modified xsi:type="dcterms:W3CDTF">2025-10-24T17:41:03Z</dcterms:modified>
</cp:coreProperties>
</file>