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sldIdLst>
    <p:sldId id="402" r:id="rId2"/>
    <p:sldId id="403" r:id="rId3"/>
    <p:sldId id="443" r:id="rId4"/>
    <p:sldId id="444" r:id="rId5"/>
    <p:sldId id="445" r:id="rId6"/>
    <p:sldId id="446" r:id="rId7"/>
    <p:sldId id="448" r:id="rId8"/>
    <p:sldId id="447" r:id="rId9"/>
  </p:sldIdLst>
  <p:sldSz cx="7772400" cy="10058400"/>
  <p:notesSz cx="6858000" cy="9144000"/>
  <p:embeddedFontLst>
    <p:embeddedFont>
      <p:font typeface="AGHOWDOYOUSURVIVE" panose="02000603000000000000" pitchFamily="2" charset="0"/>
      <p:regular r:id="rId11"/>
    </p:embeddedFont>
    <p:embeddedFont>
      <p:font typeface="APLILIKEBIGFONTS" panose="02000603000000000000" pitchFamily="2" charset="0"/>
      <p:regular r:id="rId12"/>
    </p:embeddedFont>
    <p:embeddedFont>
      <p:font typeface="APLPapaTroll" panose="02000603000000000000" pitchFamily="2" charset="0"/>
      <p:regular r:id="rId13"/>
    </p:embeddedFont>
    <p:embeddedFont>
      <p:font typeface="APLPapaTroll" panose="02000603000000000000" pitchFamily="2" charset="0"/>
      <p:regular r:id="rId13"/>
    </p:embeddedFont>
    <p:embeddedFont>
      <p:font typeface="BRX Mister Napkin Head" pitchFamily="2" charset="77"/>
      <p:regular r:id="rId14"/>
    </p:embeddedFont>
    <p:embeddedFont>
      <p:font typeface="KABerrySmoothie" pitchFamily="2" charset="0"/>
      <p:regular r:id="rId15"/>
    </p:embeddedFont>
    <p:embeddedFont>
      <p:font typeface="KALovekind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A8"/>
    <a:srgbClr val="F2DD8C"/>
    <a:srgbClr val="009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76"/>
  </p:normalViewPr>
  <p:slideViewPr>
    <p:cSldViewPr snapToGrid="0" showGuides="1">
      <p:cViewPr varScale="1">
        <p:scale>
          <a:sx n="78" d="100"/>
          <a:sy n="78" d="100"/>
        </p:scale>
        <p:origin x="3184" y="168"/>
      </p:cViewPr>
      <p:guideLst>
        <p:guide orient="horz" pos="3144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0B678-09DD-234C-ABFD-BE32083DC31F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24350-9ECC-A349-B3CE-AAF760E14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53FD-6120-4671-001A-C1CCAD9BA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2C74E-BF75-1DBB-EFB6-82A77360A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46C50-726E-3FB8-7186-AA4125DE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088B-3689-6C49-9786-72A48401E6C6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A01CC-2503-D531-0155-9F17460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F2905-25F4-49F3-3DAB-91F16046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2888-33D1-1D4D-B863-AA7C98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B91F5-34EF-B14F-2B25-0CF70982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82B46-ADAF-9384-8DB3-A12BF92BB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667AF-E3CF-2200-4852-BA6A98E6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088B-3689-6C49-9786-72A48401E6C6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800B7-8554-952E-AB39-73DE471D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41C97-F9B2-4FEF-0D83-EB98F7B3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2888-33D1-1D4D-B863-AA7C98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45D1A-F6BE-FCB2-D341-B607C8BDA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3720C9-6A85-735E-13E1-7D348EAF7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BA07F-CC37-3041-1309-99B5B280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088B-3689-6C49-9786-72A48401E6C6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F75A1-9CB3-B932-610E-04A4E883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515D8-5015-BB2B-14CC-E63928F4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2888-33D1-1D4D-B863-AA7C98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5D89-602A-831C-E117-2F135EF2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C9379-8DD7-65B0-A279-7EA2C5624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DA052-41C0-437F-4FCC-A85EAD34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088B-3689-6C49-9786-72A48401E6C6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138B8-3A7F-47FF-B075-ACFB97FD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99313-00C0-4181-E3E0-6F5F2F77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2888-33D1-1D4D-B863-AA7C98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0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BE12-AF04-CF73-7C7E-0A7D3D1C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0AECC-73F2-3817-0DDC-6A000AA56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82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82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24473-51A5-A398-581C-6B728BA2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088B-3689-6C49-9786-72A48401E6C6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25C89-8EFF-3D3C-3D74-6960D5CF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CD466-50AC-F80A-0E22-5FA41904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2888-33D1-1D4D-B863-AA7C98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6801B-164C-979F-BFE7-14B216B3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11F27-7929-415F-57A7-F1D2EFF8C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644B7-54AB-310B-23E5-14B5A60B4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380A0-1C76-AF2F-7547-94A512F9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088B-3689-6C49-9786-72A48401E6C6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2473E-1FC3-F0CC-6DE6-7B74AB6F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2F398-30F0-491B-F0E6-563C4936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2888-33D1-1D4D-B863-AA7C98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3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5A42-B5A6-1D2B-AB7F-9B3CA913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6398C-FB70-5D66-5EBB-D0D7E795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E0736-EF25-4072-EDC5-BA7C96E6D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A0D8D-7A18-B4E9-FA66-8EB00446B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45F27C-A16C-4943-05FB-40946F2DC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66B8A-39A6-9F8A-A1D4-B46E87E9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088B-3689-6C49-9786-72A48401E6C6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40D264-8765-FD71-5761-02A07AD80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9D47F8-AF54-03A4-2C07-0A1CBF72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2888-33D1-1D4D-B863-AA7C98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1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4B21-B7D9-5F74-BCFF-81EEAE86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6B1F1-4B5D-46BE-0F24-5CC9E685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088B-3689-6C49-9786-72A48401E6C6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E0CE1-EA88-E86E-076F-A4F5CE9B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8E14E-6DBE-963F-7389-BD2BDEB5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2888-33D1-1D4D-B863-AA7C98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8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F3AED-475C-69E1-F96D-66000FF6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088B-3689-6C49-9786-72A48401E6C6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19C43-BFCF-7724-33D9-6AFDFA86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C677A-FD9D-074C-FEAB-91AB774D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2888-33D1-1D4D-B863-AA7C98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3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3624-422C-9A27-E654-050ACF84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EE7C5-B9F0-1E4D-D16F-2C36F3EEF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172E3-1B8F-84CC-3298-302BD75B0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DFB69-C74F-0338-63D9-F635D037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088B-3689-6C49-9786-72A48401E6C6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5A7B-81B3-3C13-B6FC-39CD37E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7DC52-BDF0-EF1E-2A9E-B94D84CD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2888-33D1-1D4D-B863-AA7C98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4C6C-AE63-3615-0F1C-FAADE393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D5175D-A2B2-4648-C9DA-8D7CEB00E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9A38F-D4A0-AC46-406A-2AD9DA93C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29F35-1163-FE2D-5D38-1A6DA6E0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088B-3689-6C49-9786-72A48401E6C6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32834-A030-66A8-A7CE-3FA62AEF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DB430-2996-D614-F49D-0823D494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2888-33D1-1D4D-B863-AA7C98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BAC7F-D1C0-B0B0-EA19-E1A586B19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4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4194E-9563-9C77-2069-8B0DE27F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4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FC308-3969-23E7-5A3C-DF5F8E848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D088B-3689-6C49-9786-72A48401E6C6}" type="datetimeFigureOut">
              <a:rPr lang="en-US" smtClean="0"/>
              <a:t>12/22/24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DFF25-0993-92D2-734B-8BEB659F3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9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8D6D-2A6D-0B57-024E-54AE60AC5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02888-33D1-1D4D-B863-AA7C98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5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.png"/><Relationship Id="rId18" Type="http://schemas.openxmlformats.org/officeDocument/2006/relationships/hyperlink" Target="http://www.instagram.com/musiccitycounselor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hyperlink" Target="mailto:%22mailto:laura@musiccityounselor.com%22" TargetMode="Externa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hyperlink" Target="http://www.facebook.com/musiccitycounselor" TargetMode="External"/><Relationship Id="rId20" Type="http://schemas.openxmlformats.org/officeDocument/2006/relationships/hyperlink" Target="http://www.counselorcollab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hyperlink" Target="http://www.teacherspayteachers.com/store/music-city-counselor" TargetMode="Externa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1.png"/><Relationship Id="rId14" Type="http://schemas.openxmlformats.org/officeDocument/2006/relationships/hyperlink" Target="http://www.musiccitycounselor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10" Type="http://schemas.openxmlformats.org/officeDocument/2006/relationships/tags" Target="../tags/tag17.xml"/><Relationship Id="rId19" Type="http://schemas.openxmlformats.org/officeDocument/2006/relationships/image" Target="../media/image8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10" Type="http://schemas.openxmlformats.org/officeDocument/2006/relationships/tags" Target="../tags/tag34.xml"/><Relationship Id="rId19" Type="http://schemas.openxmlformats.org/officeDocument/2006/relationships/image" Target="../media/image9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19" Type="http://schemas.openxmlformats.org/officeDocument/2006/relationships/image" Target="../media/image10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10" Type="http://schemas.openxmlformats.org/officeDocument/2006/relationships/tags" Target="../tags/tag68.xml"/><Relationship Id="rId19" Type="http://schemas.openxmlformats.org/officeDocument/2006/relationships/image" Target="../media/image11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10" Type="http://schemas.openxmlformats.org/officeDocument/2006/relationships/tags" Target="../tags/tag85.xml"/><Relationship Id="rId19" Type="http://schemas.openxmlformats.org/officeDocument/2006/relationships/image" Target="../media/image12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s://www.teacherspayteachers.com/Store/A-Primary-Kind-Of-Life" TargetMode="External"/><Relationship Id="rId3" Type="http://schemas.openxmlformats.org/officeDocument/2006/relationships/tags" Target="../tags/tag95.xml"/><Relationship Id="rId7" Type="http://schemas.openxmlformats.org/officeDocument/2006/relationships/hyperlink" Target="https://www.etsy.com/shop/SanqunettiStickers" TargetMode="External"/><Relationship Id="rId12" Type="http://schemas.openxmlformats.org/officeDocument/2006/relationships/image" Target="../media/image16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3.png"/><Relationship Id="rId11" Type="http://schemas.openxmlformats.org/officeDocument/2006/relationships/hyperlink" Target="https://www.teacherspayteachers.com/Store/Amy-Groesbeck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jpeg"/><Relationship Id="rId4" Type="http://schemas.openxmlformats.org/officeDocument/2006/relationships/tags" Target="../tags/tag96.xml"/><Relationship Id="rId9" Type="http://schemas.openxmlformats.org/officeDocument/2006/relationships/hyperlink" Target="https://www.etsy.com/shop/LimeAndKiwiDesigns" TargetMode="Externa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hlinkClick r:id="rId10"/>
            <a:extLst>
              <a:ext uri="{FF2B5EF4-FFF2-40B4-BE49-F238E27FC236}">
                <a16:creationId xmlns:a16="http://schemas.microsoft.com/office/drawing/2014/main" id="{93BD9BF7-0B85-3DC9-91BE-57731D73BD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816" y="6945993"/>
            <a:ext cx="1443494" cy="1443494"/>
          </a:xfrm>
          <a:prstGeom prst="rect">
            <a:avLst/>
          </a:prstGeom>
        </p:spPr>
      </p:pic>
      <p:pic>
        <p:nvPicPr>
          <p:cNvPr id="32" name="Picture 31">
            <a:hlinkClick r:id="rId12"/>
            <a:extLst>
              <a:ext uri="{FF2B5EF4-FFF2-40B4-BE49-F238E27FC236}">
                <a16:creationId xmlns:a16="http://schemas.microsoft.com/office/drawing/2014/main" id="{1948294B-AAF8-4A0A-965E-2D0D050BFFE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4598" y="6945993"/>
            <a:ext cx="1443495" cy="1443495"/>
          </a:xfrm>
          <a:prstGeom prst="rect">
            <a:avLst/>
          </a:prstGeom>
        </p:spPr>
      </p:pic>
      <p:pic>
        <p:nvPicPr>
          <p:cNvPr id="34" name="Picture 33">
            <a:hlinkClick r:id="rId14"/>
            <a:extLst>
              <a:ext uri="{FF2B5EF4-FFF2-40B4-BE49-F238E27FC236}">
                <a16:creationId xmlns:a16="http://schemas.microsoft.com/office/drawing/2014/main" id="{4F7A44F8-D375-478B-A5A9-C2D77387F2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1722" y="6963824"/>
            <a:ext cx="1443496" cy="1443496"/>
          </a:xfrm>
          <a:prstGeom prst="rect">
            <a:avLst/>
          </a:prstGeom>
        </p:spPr>
      </p:pic>
      <p:pic>
        <p:nvPicPr>
          <p:cNvPr id="28" name="Picture 27">
            <a:hlinkClick r:id="rId16"/>
            <a:extLst>
              <a:ext uri="{FF2B5EF4-FFF2-40B4-BE49-F238E27FC236}">
                <a16:creationId xmlns:a16="http://schemas.microsoft.com/office/drawing/2014/main" id="{0CB8A70A-BD39-4BDD-AD3E-67A2E04AE3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07" y="6936763"/>
            <a:ext cx="1443496" cy="1443496"/>
          </a:xfrm>
          <a:prstGeom prst="rect">
            <a:avLst/>
          </a:prstGeom>
        </p:spPr>
      </p:pic>
      <p:pic>
        <p:nvPicPr>
          <p:cNvPr id="36" name="Picture 35">
            <a:hlinkClick r:id="rId18"/>
            <a:extLst>
              <a:ext uri="{FF2B5EF4-FFF2-40B4-BE49-F238E27FC236}">
                <a16:creationId xmlns:a16="http://schemas.microsoft.com/office/drawing/2014/main" id="{D9671B43-56A8-2C48-8185-DCA75A5F510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141" y="6942919"/>
            <a:ext cx="1443496" cy="1443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B40BDA-B7AE-B59A-C4AE-3B2BC43AB67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8251" y="9145523"/>
            <a:ext cx="698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14"/>
              </a:rPr>
              <a:t>www.musiccitycounselor.com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F04D8-C0AB-38EC-D936-3429C04A5E6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82380" y="9504140"/>
            <a:ext cx="690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20"/>
              </a:rPr>
              <a:t>www.counselorcollab.com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34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36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A2298D-0C32-A5A2-E688-588E7A46D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F00C64-C3FF-4259-148E-12C0165B0C3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8819" y="894296"/>
            <a:ext cx="67547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D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BCDD9"/>
                </a:solidFill>
                <a:latin typeface="KABerrySmoothie" pitchFamily="2" charset="0"/>
                <a:ea typeface="APLRABBITHOLE" panose="02000603000000000000" pitchFamily="2" charset="0"/>
              </a:rPr>
              <a:t>a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FBD81"/>
                </a:solidFill>
                <a:latin typeface="KABerrySmoothie" pitchFamily="2" charset="0"/>
                <a:ea typeface="APLRABBITHOLE" panose="02000603000000000000" pitchFamily="2" charset="0"/>
              </a:rPr>
              <a:t>t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DF5A8"/>
                </a:solidFill>
                <a:latin typeface="KABerrySmoothie" pitchFamily="2" charset="0"/>
                <a:ea typeface="APLRABBITHOLE" panose="02000603000000000000" pitchFamily="2" charset="0"/>
              </a:rPr>
              <a:t>a 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BBE2CE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D4FBE8"/>
                </a:solidFill>
                <a:latin typeface="KABerrySmoothie" pitchFamily="2" charset="0"/>
                <a:ea typeface="APLRABBITHOLE" panose="02000603000000000000" pitchFamily="2" charset="0"/>
              </a:rPr>
              <a:t>e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C7FAFB"/>
                </a:solidFill>
                <a:latin typeface="KABerrySmoothie" pitchFamily="2" charset="0"/>
                <a:ea typeface="APLRABBITHOLE" panose="02000603000000000000" pitchFamily="2" charset="0"/>
              </a:rPr>
              <a:t>p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2FAF9"/>
                </a:solidFill>
                <a:latin typeface="KABerrySmoothie" pitchFamily="2" charset="0"/>
                <a:ea typeface="APLRABBITHOLE" panose="02000603000000000000" pitchFamily="2" charset="0"/>
              </a:rPr>
              <a:t>o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4DBF7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t</a:t>
            </a:r>
            <a:endParaRPr lang="en-US" sz="1040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D8E5CF-9062-4F14-ACE1-3D80D0BDE8B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449" y="5293127"/>
            <a:ext cx="7795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school counseling </a:t>
            </a:r>
            <a:r>
              <a:rPr lang="en-US" sz="4000" dirty="0" err="1">
                <a:latin typeface="KABerrySmoothie" pitchFamily="2" charset="0"/>
                <a:ea typeface="APLCAPSLOCK" panose="02000603000000000000" pitchFamily="2" charset="0"/>
              </a:rPr>
              <a:t>bY</a:t>
            </a:r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 the numbers: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41755B-A320-0499-9BFF-11C589EC2E2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5779" y="6188935"/>
            <a:ext cx="10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Referrals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Received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F7C373-3117-AFC3-4AF4-560E529137B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949956" y="6184042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Classroom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Lessons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Taught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FE47B1-3B11-C08D-0351-1D7B510EB79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84526" y="6191464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Sessions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Delivered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099766-FA27-9E3F-FC8E-0C47C2709A3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091379" y="6184042"/>
            <a:ext cx="114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Small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Group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Sessions</a:t>
            </a:r>
          </a:p>
          <a:p>
            <a:pPr algn="ctr"/>
            <a:endParaRPr lang="en-US" sz="12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B8322E-0864-8A88-C03C-D5A4FE2621A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858585" y="6188109"/>
            <a:ext cx="96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Support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Meetings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5F6C0F-C20C-DB0F-3566-3CC739ED263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728868" y="6184042"/>
            <a:ext cx="9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Parent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Contacts Made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E1E233-4C94-F1DC-F7A3-803642344B0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495559" y="6202700"/>
            <a:ext cx="102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504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Meetings Led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F1D042-8054-B46B-D141-B5A184BA35E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224275" y="6195014"/>
            <a:ext cx="123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% of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Students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Served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1D2130-1E92-B673-226A-EA623FDCAD8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9542" y="5859814"/>
            <a:ext cx="747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LILIKEBIGFONTS" panose="02000603000000000000" pitchFamily="2" charset="0"/>
                <a:ea typeface="APLILIKEBIGFONTS" panose="02000603000000000000" pitchFamily="2" charset="0"/>
              </a:rPr>
              <a:t>XX    XX    XX    XX    XX    XX    XX    XX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C9B5783-9D61-7E17-032C-5557CBA1971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97305" y="2056953"/>
            <a:ext cx="677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ALovekind" pitchFamily="2" charset="0"/>
                <a:ea typeface="APLRABBITHOLE" panose="02000603000000000000" pitchFamily="2" charset="0"/>
                <a:cs typeface="KAElementary" pitchFamily="2" charset="-127"/>
              </a:rPr>
              <a:t>Fairview Elementary Quarter 1 2024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14433B-77E9-8885-3688-4D8785B8182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13122" y="2683346"/>
            <a:ext cx="6214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Mission &amp; Summary of services: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AEF343-C242-DB26-22D4-A380986B180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-679819" y="449826"/>
            <a:ext cx="9151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School counseling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B06037-464B-442D-426C-977D7BF1A78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49543" y="7029797"/>
            <a:ext cx="64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Program highlights: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C72804-93D4-640B-710D-33300241B48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65944" y="7534057"/>
            <a:ext cx="6455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Counseling Needs</a:t>
            </a: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: Anxiety, friendship issues,            anger, self-regulation, grief and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PLPapaTroll" panose="02000603000000000000" pitchFamily="2" charset="0"/>
                <a:ea typeface="APLPapaTroll" panose="02000603000000000000" pitchFamily="2" charset="0"/>
              </a:rPr>
              <a:t>Small Groups: </a:t>
            </a: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Changing Families, Anger, &amp; Anxiety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Coffee with the Counselor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Red Ribbon Week October 25</a:t>
            </a:r>
            <a:r>
              <a:rPr lang="en-US" sz="1600" baseline="30000" dirty="0">
                <a:latin typeface="APLPapaTroll" panose="02000603000000000000" pitchFamily="2" charset="0"/>
                <a:ea typeface="APLPapaTroll" panose="02000603000000000000" pitchFamily="2" charset="0"/>
              </a:rPr>
              <a:t>th</a:t>
            </a: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 – 29</a:t>
            </a:r>
            <a:r>
              <a:rPr lang="en-US" sz="1600" baseline="30000" dirty="0">
                <a:latin typeface="APLPapaTroll" panose="02000603000000000000" pitchFamily="2" charset="0"/>
                <a:ea typeface="APLPapaTroll" panose="02000603000000000000" pitchFamily="2" charset="0"/>
              </a:rPr>
              <a:t>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New Student Mentorship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Positive Parenting Workshop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Fall Festival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531A8-EA37-A719-A0CD-ED30625A5638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01608" y="3206210"/>
            <a:ext cx="6206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PLPAPATROLL" panose="02000603000000000000" pitchFamily="2" charset="0"/>
                <a:ea typeface="APLPAPATROLL" panose="02000603000000000000" pitchFamily="2" charset="0"/>
              </a:rPr>
              <a:t>Mission Statement: </a:t>
            </a: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To maximize the personal, social, academic, and career potential of all students.</a:t>
            </a:r>
          </a:p>
          <a:p>
            <a:endParaRPr lang="en-US" sz="1600" b="1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sz="1600" b="1" dirty="0">
                <a:latin typeface="APLPapaTroll" panose="02000603000000000000" pitchFamily="2" charset="0"/>
                <a:ea typeface="APLPapaTroll" panose="02000603000000000000" pitchFamily="2" charset="0"/>
              </a:rPr>
              <a:t>Summary of Services: </a:t>
            </a:r>
            <a:r>
              <a:rPr lang="en-US" sz="1600" dirty="0">
                <a:ln w="9525">
                  <a:noFill/>
                </a:ln>
                <a:latin typeface="APLPapaTroll" panose="02000603000000000000" pitchFamily="2" charset="0"/>
                <a:ea typeface="APLPapaTroll" panose="02000603000000000000" pitchFamily="2" charset="0"/>
              </a:rPr>
              <a:t>This </a:t>
            </a: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quarter, we focused on building </a:t>
            </a:r>
          </a:p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students’ feelings identification and social skills through a series </a:t>
            </a:r>
          </a:p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of classroom lessons delivered to all K-5</a:t>
            </a:r>
            <a:r>
              <a:rPr lang="en-US" sz="1600" baseline="30000" dirty="0">
                <a:latin typeface="APLPapaTroll" panose="02000603000000000000" pitchFamily="2" charset="0"/>
                <a:ea typeface="APLPapaTroll" panose="02000603000000000000" pitchFamily="2" charset="0"/>
              </a:rPr>
              <a:t>th</a:t>
            </a: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 grade students. We </a:t>
            </a:r>
          </a:p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targeted attendance and discipline data and served students </a:t>
            </a:r>
          </a:p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in individual and small group settings.</a:t>
            </a:r>
            <a:endParaRPr lang="en-US" sz="1600" b="1" dirty="0">
              <a:latin typeface="BRX Mister Napkin Head" pitchFamily="2" charset="0"/>
              <a:ea typeface="APLPapaTroll" panose="02000603000000000000" pitchFamily="2" charset="0"/>
            </a:endParaRPr>
          </a:p>
          <a:p>
            <a:endParaRPr lang="en-US" sz="16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6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1180C-89B5-9F1A-CBC1-7952EAAF4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897B0B-33AA-D8BB-DAD1-921901613BB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8819" y="894296"/>
            <a:ext cx="67547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D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BCDD9"/>
                </a:solidFill>
                <a:latin typeface="KABerrySmoothie" pitchFamily="2" charset="0"/>
                <a:ea typeface="APLRABBITHOLE" panose="02000603000000000000" pitchFamily="2" charset="0"/>
              </a:rPr>
              <a:t>a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FBD81"/>
                </a:solidFill>
                <a:latin typeface="KABerrySmoothie" pitchFamily="2" charset="0"/>
                <a:ea typeface="APLRABBITHOLE" panose="02000603000000000000" pitchFamily="2" charset="0"/>
              </a:rPr>
              <a:t>t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DF5A8"/>
                </a:solidFill>
                <a:latin typeface="KABerrySmoothie" pitchFamily="2" charset="0"/>
                <a:ea typeface="APLRABBITHOLE" panose="02000603000000000000" pitchFamily="2" charset="0"/>
              </a:rPr>
              <a:t>a 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BBE2CE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D4FBE8"/>
                </a:solidFill>
                <a:latin typeface="KABerrySmoothie" pitchFamily="2" charset="0"/>
                <a:ea typeface="APLRABBITHOLE" panose="02000603000000000000" pitchFamily="2" charset="0"/>
              </a:rPr>
              <a:t>e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C7FAFB"/>
                </a:solidFill>
                <a:latin typeface="KABerrySmoothie" pitchFamily="2" charset="0"/>
                <a:ea typeface="APLRABBITHOLE" panose="02000603000000000000" pitchFamily="2" charset="0"/>
              </a:rPr>
              <a:t>p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2FAF9"/>
                </a:solidFill>
                <a:latin typeface="KABerrySmoothie" pitchFamily="2" charset="0"/>
                <a:ea typeface="APLRABBITHOLE" panose="02000603000000000000" pitchFamily="2" charset="0"/>
              </a:rPr>
              <a:t>o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4DBF7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t</a:t>
            </a:r>
            <a:endParaRPr lang="en-US" sz="1040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541BEC-548B-D247-6BDF-84D3A53C6B9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449" y="5293127"/>
            <a:ext cx="7795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school counseling </a:t>
            </a:r>
            <a:r>
              <a:rPr lang="en-US" sz="4000" dirty="0" err="1">
                <a:latin typeface="KABerrySmoothie" pitchFamily="2" charset="0"/>
                <a:ea typeface="APLCAPSLOCK" panose="02000603000000000000" pitchFamily="2" charset="0"/>
              </a:rPr>
              <a:t>bY</a:t>
            </a:r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 the numbers: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4C424B-9448-A976-AE6B-95EE5388E5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5779" y="6188935"/>
            <a:ext cx="10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Referrals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Received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AF031F-7B74-B900-C548-D89B2863638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949956" y="6184042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Classroom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Lessons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Taught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AD3CCA-08D6-94EC-AAD0-052EA240B2B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84526" y="6191464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Sessions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Delivered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D39519-62D2-E056-0176-AC3748B6EDF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066884" y="6177087"/>
            <a:ext cx="114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Small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Group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Sessions</a:t>
            </a:r>
          </a:p>
          <a:p>
            <a:pPr algn="ctr"/>
            <a:endParaRPr lang="en-US" sz="12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22BFED-001D-19E1-BF00-690FCBDB812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858585" y="6188109"/>
            <a:ext cx="96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Support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Meetings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F442A2-B543-F5F7-C732-08E768CC7BF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728868" y="6184042"/>
            <a:ext cx="9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Parent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Contacts Made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933FE2-2B9E-FD01-03EB-B8E2A858DD5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495559" y="6202700"/>
            <a:ext cx="102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504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Meetings Led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2B473C-BEF7-7DB5-D460-7ABEF81032F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224275" y="6195014"/>
            <a:ext cx="123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% of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Students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Served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39FED3-27F5-7273-34B0-26CDBB4E68F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9542" y="5859814"/>
            <a:ext cx="747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LILIKEBIGFONTS" panose="02000603000000000000" pitchFamily="2" charset="0"/>
                <a:ea typeface="APLILIKEBIGFONTS" panose="02000603000000000000" pitchFamily="2" charset="0"/>
              </a:rPr>
              <a:t>XX    XX    XX    XX    XX    XX    XX    XX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0175B9B-7FE4-61B7-9F15-EF91422E55C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97305" y="2056953"/>
            <a:ext cx="677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ALovekind" pitchFamily="2" charset="0"/>
                <a:ea typeface="APLRABBITHOLE" panose="02000603000000000000" pitchFamily="2" charset="0"/>
                <a:cs typeface="KAElementary" pitchFamily="2" charset="-127"/>
              </a:rPr>
              <a:t>Fairview Elementary Quarter 2 2024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0E5794-796B-055D-A70D-AE2B73321B0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13122" y="2683346"/>
            <a:ext cx="6214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Mission &amp; Summary of services: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B22B92-03DC-B783-00C3-A1694DC9DBF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-679819" y="449826"/>
            <a:ext cx="9151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School counseling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35BD2A-41CC-AFF4-95BC-2B3A3A712FBF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49543" y="7029797"/>
            <a:ext cx="64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Program highlights: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CBCE34-98DC-461E-8BE6-43C9320CC92D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00605" y="3231824"/>
            <a:ext cx="62396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PLPAPATROLL" panose="02000603000000000000" pitchFamily="2" charset="0"/>
                <a:ea typeface="APLPAPATROLL" panose="02000603000000000000" pitchFamily="2" charset="0"/>
              </a:rPr>
              <a:t>Mission Statement: </a:t>
            </a: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To maximize the personal, social, academic, and career potential of all students.</a:t>
            </a:r>
          </a:p>
          <a:p>
            <a:endParaRPr lang="en-US" sz="1600" b="1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sz="1600" b="1" dirty="0">
                <a:latin typeface="APLPapaTroll" panose="02000603000000000000" pitchFamily="2" charset="0"/>
                <a:ea typeface="APLPapaTroll" panose="02000603000000000000" pitchFamily="2" charset="0"/>
              </a:rPr>
              <a:t>Summary of Services: </a:t>
            </a:r>
            <a:r>
              <a:rPr lang="en-US" sz="1600" dirty="0">
                <a:ln w="9525">
                  <a:noFill/>
                </a:ln>
                <a:latin typeface="APLPapaTroll" panose="02000603000000000000" pitchFamily="2" charset="0"/>
                <a:ea typeface="APLPapaTroll" panose="02000603000000000000" pitchFamily="2" charset="0"/>
              </a:rPr>
              <a:t>This </a:t>
            </a: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quarter, we focused on building students’ coping skills, career awareness, and resilience through a series of classroom lessons delivered to all K-5</a:t>
            </a:r>
            <a:r>
              <a:rPr lang="en-US" sz="1600" baseline="30000" dirty="0">
                <a:latin typeface="APLPapaTroll" panose="02000603000000000000" pitchFamily="2" charset="0"/>
                <a:ea typeface="APLPapaTroll" panose="02000603000000000000" pitchFamily="2" charset="0"/>
              </a:rPr>
              <a:t>th</a:t>
            </a: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 grade students. We targeted     attendance and discipline data and served students in individual </a:t>
            </a:r>
          </a:p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and small group settings.</a:t>
            </a:r>
            <a:endParaRPr lang="en-US" sz="16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0141DE-C0A7-F3B8-2AEB-BC748E0A3C5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92076" y="7552455"/>
            <a:ext cx="5270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Counseling Needs</a:t>
            </a: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: Anxiety, friendship issues, anger, self-regulation, grief and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PLPapaTroll" panose="02000603000000000000" pitchFamily="2" charset="0"/>
                <a:ea typeface="APLPapaTroll" panose="02000603000000000000" pitchFamily="2" charset="0"/>
              </a:rPr>
              <a:t>Small Groups: </a:t>
            </a: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Changing Families, Coping with Anger, &amp; Coping with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Thanksgiving Food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Career Day December 1</a:t>
            </a:r>
            <a:r>
              <a:rPr lang="en-US" baseline="30000" dirty="0">
                <a:latin typeface="APLPapaTroll" panose="02000603000000000000" pitchFamily="2" charset="0"/>
                <a:ea typeface="APLPapaTroll" panose="02000603000000000000" pitchFamily="2" charset="0"/>
              </a:rPr>
              <a:t>st</a:t>
            </a: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Holiday Gift Drive</a:t>
            </a:r>
          </a:p>
        </p:txBody>
      </p:sp>
    </p:spTree>
    <p:extLst>
      <p:ext uri="{BB962C8B-B14F-4D97-AF65-F5344CB8AC3E}">
        <p14:creationId xmlns:p14="http://schemas.microsoft.com/office/powerpoint/2010/main" val="359730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85FA6-09D3-8F95-EC43-F803ACE37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CCEB27-2C31-6F70-1900-6AB77C35C2D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8819" y="894296"/>
            <a:ext cx="67547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D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BCDD9"/>
                </a:solidFill>
                <a:latin typeface="KABerrySmoothie" pitchFamily="2" charset="0"/>
                <a:ea typeface="APLRABBITHOLE" panose="02000603000000000000" pitchFamily="2" charset="0"/>
              </a:rPr>
              <a:t>a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FBD81"/>
                </a:solidFill>
                <a:latin typeface="KABerrySmoothie" pitchFamily="2" charset="0"/>
                <a:ea typeface="APLRABBITHOLE" panose="02000603000000000000" pitchFamily="2" charset="0"/>
              </a:rPr>
              <a:t>t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DF5A8"/>
                </a:solidFill>
                <a:latin typeface="KABerrySmoothie" pitchFamily="2" charset="0"/>
                <a:ea typeface="APLRABBITHOLE" panose="02000603000000000000" pitchFamily="2" charset="0"/>
              </a:rPr>
              <a:t>a 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BBE2CE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D4FBE8"/>
                </a:solidFill>
                <a:latin typeface="KABerrySmoothie" pitchFamily="2" charset="0"/>
                <a:ea typeface="APLRABBITHOLE" panose="02000603000000000000" pitchFamily="2" charset="0"/>
              </a:rPr>
              <a:t>e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C7FAFB"/>
                </a:solidFill>
                <a:latin typeface="KABerrySmoothie" pitchFamily="2" charset="0"/>
                <a:ea typeface="APLRABBITHOLE" panose="02000603000000000000" pitchFamily="2" charset="0"/>
              </a:rPr>
              <a:t>p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2FAF9"/>
                </a:solidFill>
                <a:latin typeface="KABerrySmoothie" pitchFamily="2" charset="0"/>
                <a:ea typeface="APLRABBITHOLE" panose="02000603000000000000" pitchFamily="2" charset="0"/>
              </a:rPr>
              <a:t>o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4DBF7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t</a:t>
            </a:r>
            <a:endParaRPr lang="en-US" sz="1040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48C57C-213F-B576-E449-879C3E6E9A8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449" y="5293127"/>
            <a:ext cx="7795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school counseling </a:t>
            </a:r>
            <a:r>
              <a:rPr lang="en-US" sz="4000" dirty="0" err="1">
                <a:latin typeface="KABerrySmoothie" pitchFamily="2" charset="0"/>
                <a:ea typeface="APLCAPSLOCK" panose="02000603000000000000" pitchFamily="2" charset="0"/>
              </a:rPr>
              <a:t>bY</a:t>
            </a:r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 the numbers: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DBD357-2AE1-5AF9-CA9A-9EA79153810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5779" y="6188935"/>
            <a:ext cx="10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Referrals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Received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A2560F-6721-88AB-256E-FA0DBE21CA5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949956" y="6184042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Classroom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Lessons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Taught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291EDF-EBC4-59D8-E769-AD4B2CA81C5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84526" y="6191464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Sessions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Delivered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469953-A19E-139D-DCA3-F59E7FB0D38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066884" y="6177087"/>
            <a:ext cx="114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Small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Group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Sessions</a:t>
            </a:r>
          </a:p>
          <a:p>
            <a:pPr algn="ctr"/>
            <a:endParaRPr lang="en-US" sz="12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E811E4-A8C4-81E4-D4A5-0C1DE766147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858585" y="6188109"/>
            <a:ext cx="96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Support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Meetings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800FB-DF8E-A3B2-195F-6A0856AC581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728868" y="6184042"/>
            <a:ext cx="9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Parent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Contacts Made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024C38-617A-BD0E-4B2D-1AF7D60FD8D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495559" y="6202700"/>
            <a:ext cx="102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504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Meetings Led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63D3C7-C7AC-BA5E-49DF-2F8BF41611D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224275" y="6195014"/>
            <a:ext cx="123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% of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Students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Served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0E64C5-0A80-2246-CC2C-E81CA1AEF67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9542" y="5859814"/>
            <a:ext cx="747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LILIKEBIGFONTS" panose="02000603000000000000" pitchFamily="2" charset="0"/>
                <a:ea typeface="APLILIKEBIGFONTS" panose="02000603000000000000" pitchFamily="2" charset="0"/>
              </a:rPr>
              <a:t>XX    XX    XX    XX    XX    XX    XX    XX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DCDB5DD-1BB9-AFBA-2533-8D427C96084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97305" y="2056953"/>
            <a:ext cx="677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ALovekind" pitchFamily="2" charset="0"/>
                <a:ea typeface="APLRABBITHOLE" panose="02000603000000000000" pitchFamily="2" charset="0"/>
                <a:cs typeface="KAElementary" pitchFamily="2" charset="-127"/>
              </a:rPr>
              <a:t>Fairview Elementary Quarter 3 2025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5D7219-D26C-55D2-64A7-77DE8ABEC5F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13122" y="2683346"/>
            <a:ext cx="6214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Mission &amp; Summary of services: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3F0ED-F9F4-9BDF-EF74-B12716872B1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-679819" y="449826"/>
            <a:ext cx="9151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School counseling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FCC115-B635-4AD1-D13A-444EE5F87AC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49543" y="7029797"/>
            <a:ext cx="64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Program highlights: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D78641-E90F-2DB6-3A89-7281ECF2FCB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85495" y="3209762"/>
            <a:ext cx="6252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PLPAPATROLL" panose="02000603000000000000" pitchFamily="2" charset="0"/>
                <a:ea typeface="APLPAPATROLL" panose="02000603000000000000" pitchFamily="2" charset="0"/>
              </a:rPr>
              <a:t>Mission Statement: </a:t>
            </a: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To maximize the personal, social, academic, and career potential of all students.</a:t>
            </a:r>
          </a:p>
          <a:p>
            <a:endParaRPr lang="en-US" sz="1600" b="1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sz="1600" b="1" dirty="0">
                <a:latin typeface="APLPapaTroll" panose="02000603000000000000" pitchFamily="2" charset="0"/>
                <a:ea typeface="APLPapaTroll" panose="02000603000000000000" pitchFamily="2" charset="0"/>
              </a:rPr>
              <a:t>Summary of Services: </a:t>
            </a:r>
            <a:r>
              <a:rPr lang="en-US" sz="1600" dirty="0">
                <a:ln w="9525">
                  <a:noFill/>
                </a:ln>
                <a:latin typeface="APLPapaTroll" panose="02000603000000000000" pitchFamily="2" charset="0"/>
                <a:ea typeface="APLPapaTroll" panose="02000603000000000000" pitchFamily="2" charset="0"/>
              </a:rPr>
              <a:t>This </a:t>
            </a: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quarter, we focused on building students’ friendship skills, school success skills, and goal-setting through a </a:t>
            </a:r>
          </a:p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series of classroom lessons delivered to all K-5</a:t>
            </a:r>
            <a:r>
              <a:rPr lang="en-US" sz="1600" baseline="30000" dirty="0">
                <a:latin typeface="APLPapaTroll" panose="02000603000000000000" pitchFamily="2" charset="0"/>
                <a:ea typeface="APLPapaTroll" panose="02000603000000000000" pitchFamily="2" charset="0"/>
              </a:rPr>
              <a:t>th</a:t>
            </a: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 grade students. </a:t>
            </a:r>
          </a:p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We targeted attendance and discipline data and served </a:t>
            </a:r>
          </a:p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students in individual and small group settings.</a:t>
            </a:r>
            <a:endParaRPr lang="en-US" sz="16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8BB48C-D555-A3BA-2E81-45E221518DAB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09732" y="7565774"/>
            <a:ext cx="5270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Counseling Needs</a:t>
            </a: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: Anxiety, friendship issues, anger, self-regulation, grief and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PLPapaTroll" panose="02000603000000000000" pitchFamily="2" charset="0"/>
                <a:ea typeface="APLPapaTroll" panose="02000603000000000000" pitchFamily="2" charset="0"/>
              </a:rPr>
              <a:t>Small Groups: </a:t>
            </a: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Changing Families, Coping with Anger, &amp; Coping with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Positive Parenting Zoom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Puberty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State Standardized Testing</a:t>
            </a:r>
          </a:p>
        </p:txBody>
      </p:sp>
    </p:spTree>
    <p:extLst>
      <p:ext uri="{BB962C8B-B14F-4D97-AF65-F5344CB8AC3E}">
        <p14:creationId xmlns:p14="http://schemas.microsoft.com/office/powerpoint/2010/main" val="383592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0AC66F-D691-8624-2D9D-88D9BA7C6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19D2CE-D00D-E742-FE92-9B07E6F7D93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8819" y="894296"/>
            <a:ext cx="67547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D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BCDD9"/>
                </a:solidFill>
                <a:latin typeface="KABerrySmoothie" pitchFamily="2" charset="0"/>
                <a:ea typeface="APLRABBITHOLE" panose="02000603000000000000" pitchFamily="2" charset="0"/>
              </a:rPr>
              <a:t>a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FBD81"/>
                </a:solidFill>
                <a:latin typeface="KABerrySmoothie" pitchFamily="2" charset="0"/>
                <a:ea typeface="APLRABBITHOLE" panose="02000603000000000000" pitchFamily="2" charset="0"/>
              </a:rPr>
              <a:t>t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DF5A8"/>
                </a:solidFill>
                <a:latin typeface="KABerrySmoothie" pitchFamily="2" charset="0"/>
                <a:ea typeface="APLRABBITHOLE" panose="02000603000000000000" pitchFamily="2" charset="0"/>
              </a:rPr>
              <a:t>a 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BBE2CE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D4FBE8"/>
                </a:solidFill>
                <a:latin typeface="KABerrySmoothie" pitchFamily="2" charset="0"/>
                <a:ea typeface="APLRABBITHOLE" panose="02000603000000000000" pitchFamily="2" charset="0"/>
              </a:rPr>
              <a:t>e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C7FAFB"/>
                </a:solidFill>
                <a:latin typeface="KABerrySmoothie" pitchFamily="2" charset="0"/>
                <a:ea typeface="APLRABBITHOLE" panose="02000603000000000000" pitchFamily="2" charset="0"/>
              </a:rPr>
              <a:t>p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2FAF9"/>
                </a:solidFill>
                <a:latin typeface="KABerrySmoothie" pitchFamily="2" charset="0"/>
                <a:ea typeface="APLRABBITHOLE" panose="02000603000000000000" pitchFamily="2" charset="0"/>
              </a:rPr>
              <a:t>o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4DBF7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t</a:t>
            </a:r>
            <a:endParaRPr lang="en-US" sz="1040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2839FA-D30D-087A-16D8-3DBF0654B52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449" y="5293127"/>
            <a:ext cx="7795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school counseling </a:t>
            </a:r>
            <a:r>
              <a:rPr lang="en-US" sz="4000" dirty="0" err="1">
                <a:latin typeface="KABerrySmoothie" pitchFamily="2" charset="0"/>
                <a:ea typeface="APLCAPSLOCK" panose="02000603000000000000" pitchFamily="2" charset="0"/>
              </a:rPr>
              <a:t>bY</a:t>
            </a:r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 the numbers: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F42FCF-7254-D9D8-88F6-645A816703B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5779" y="6188935"/>
            <a:ext cx="10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Referrals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Received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6A3993-A758-C185-9898-CA36D3086E7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949956" y="6184042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Classroom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Lessons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Taught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8D4DC7-370E-8B89-CB0A-238124D977A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84526" y="6191464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Sessions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Delivered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33B816-CD04-FBBC-7DE4-D03FDC3A96F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066884" y="6177087"/>
            <a:ext cx="114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Small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Group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Sessions</a:t>
            </a:r>
          </a:p>
          <a:p>
            <a:pPr algn="ctr"/>
            <a:endParaRPr lang="en-US" sz="12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B053AA-FF06-E1FE-4351-BDBCEF57C17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858585" y="6188109"/>
            <a:ext cx="96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Support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Meetings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1FC1BA-CE4C-364C-826D-31E7EB9951C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728868" y="6184042"/>
            <a:ext cx="9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Parent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Contacts Made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EC053E-11CA-3D46-A04D-C0ACFC04E63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495559" y="6202700"/>
            <a:ext cx="102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504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Meetings Led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6CE5C0-F9FA-1B10-E386-C01CE4E47A9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224275" y="6195014"/>
            <a:ext cx="123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% of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Students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Served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A6363A-9ED1-DE42-0AF4-F7D8FF57EB1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9542" y="5859814"/>
            <a:ext cx="747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LILIKEBIGFONTS" panose="02000603000000000000" pitchFamily="2" charset="0"/>
                <a:ea typeface="APLILIKEBIGFONTS" panose="02000603000000000000" pitchFamily="2" charset="0"/>
              </a:rPr>
              <a:t>XX    XX    XX    XX    XX    XX    XX    XX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0764B9B-2C5A-23D8-C1A2-AB997B17466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97305" y="2056953"/>
            <a:ext cx="677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ALovekind" pitchFamily="2" charset="0"/>
                <a:ea typeface="APLRABBITHOLE" panose="02000603000000000000" pitchFamily="2" charset="0"/>
                <a:cs typeface="KAElementary" pitchFamily="2" charset="-127"/>
              </a:rPr>
              <a:t>Fairview Elementary Quarter 4 2025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DD6EFC-3536-DF2B-11E2-C09D42D7E71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01608" y="3206210"/>
            <a:ext cx="6206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PLPAPATROLL" panose="02000603000000000000" pitchFamily="2" charset="0"/>
                <a:ea typeface="APLPAPATROLL" panose="02000603000000000000" pitchFamily="2" charset="0"/>
              </a:rPr>
              <a:t>Mission Statement: </a:t>
            </a: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To maximize the personal, social, academic, and career potential of all students.</a:t>
            </a:r>
          </a:p>
          <a:p>
            <a:endParaRPr lang="en-US" sz="1600" b="1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sz="1600" b="1" dirty="0">
                <a:latin typeface="APLPapaTroll" panose="02000603000000000000" pitchFamily="2" charset="0"/>
                <a:ea typeface="APLPapaTroll" panose="02000603000000000000" pitchFamily="2" charset="0"/>
              </a:rPr>
              <a:t>Summary of Services: </a:t>
            </a:r>
            <a:r>
              <a:rPr lang="en-US" sz="1600" dirty="0">
                <a:ln w="9525">
                  <a:noFill/>
                </a:ln>
                <a:latin typeface="APLPapaTroll" panose="02000603000000000000" pitchFamily="2" charset="0"/>
                <a:ea typeface="APLPapaTroll" panose="02000603000000000000" pitchFamily="2" charset="0"/>
              </a:rPr>
              <a:t>This </a:t>
            </a: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quarter, we focused on building students’ conflict resolution skills and problem-solving skills through a </a:t>
            </a:r>
          </a:p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series of classroom lessons delivered to all K-5</a:t>
            </a:r>
            <a:r>
              <a:rPr lang="en-US" sz="1600" baseline="30000" dirty="0">
                <a:latin typeface="APLPapaTroll" panose="02000603000000000000" pitchFamily="2" charset="0"/>
                <a:ea typeface="APLPapaTroll" panose="02000603000000000000" pitchFamily="2" charset="0"/>
              </a:rPr>
              <a:t>th</a:t>
            </a:r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 grade </a:t>
            </a:r>
          </a:p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students. We targeted attendance and discipline data and </a:t>
            </a:r>
          </a:p>
          <a:p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served students in individual and small group settings.</a:t>
            </a:r>
            <a:endParaRPr lang="en-US" sz="1600" b="1" dirty="0">
              <a:latin typeface="BRX Mister Napkin Head" pitchFamily="2" charset="0"/>
              <a:ea typeface="APLPapaTroll" panose="02000603000000000000" pitchFamily="2" charset="0"/>
            </a:endParaRPr>
          </a:p>
          <a:p>
            <a:endParaRPr lang="en-US" sz="16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0EE6F7-880A-778F-0AC9-0D62DAEB1CF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13122" y="2683346"/>
            <a:ext cx="6214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Mission &amp; Summary of services: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9205C5-B6C4-A17C-21A5-9C3135A8EAD4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-679819" y="449826"/>
            <a:ext cx="9151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School counseling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D5B6F7-D9B3-5243-7F84-6FA6190E9362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49543" y="7029797"/>
            <a:ext cx="64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Program highlights: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01927C-3504-DF1E-B87D-9516F7AD49F6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75007" y="7549144"/>
            <a:ext cx="5270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Counseling Needs</a:t>
            </a: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: Anxiety, friendship issues, anger, self-regulation, grief and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PLPapaTroll" panose="02000603000000000000" pitchFamily="2" charset="0"/>
                <a:ea typeface="APLPapaTroll" panose="02000603000000000000" pitchFamily="2" charset="0"/>
              </a:rPr>
              <a:t>Small Groups: </a:t>
            </a: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Changing Families, Coping with Anger, &amp; Coping with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Middle School Transition Tours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Summer Safety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Optional Schools Fair</a:t>
            </a:r>
          </a:p>
        </p:txBody>
      </p:sp>
    </p:spTree>
    <p:extLst>
      <p:ext uri="{BB962C8B-B14F-4D97-AF65-F5344CB8AC3E}">
        <p14:creationId xmlns:p14="http://schemas.microsoft.com/office/powerpoint/2010/main" val="231492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0F4310-0D1B-6539-5CCC-43AA60625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A93833-7733-A264-2EF3-BBECD1DDB3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8819" y="894296"/>
            <a:ext cx="67547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D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BCDD9"/>
                </a:solidFill>
                <a:latin typeface="KABerrySmoothie" pitchFamily="2" charset="0"/>
                <a:ea typeface="APLRABBITHOLE" panose="02000603000000000000" pitchFamily="2" charset="0"/>
              </a:rPr>
              <a:t>a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FBD81"/>
                </a:solidFill>
                <a:latin typeface="KABerrySmoothie" pitchFamily="2" charset="0"/>
                <a:ea typeface="APLRABBITHOLE" panose="02000603000000000000" pitchFamily="2" charset="0"/>
              </a:rPr>
              <a:t>t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DF5A8"/>
                </a:solidFill>
                <a:latin typeface="KABerrySmoothie" pitchFamily="2" charset="0"/>
                <a:ea typeface="APLRABBITHOLE" panose="02000603000000000000" pitchFamily="2" charset="0"/>
              </a:rPr>
              <a:t>a 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BBE2CE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D4FBE8"/>
                </a:solidFill>
                <a:latin typeface="KABerrySmoothie" pitchFamily="2" charset="0"/>
                <a:ea typeface="APLRABBITHOLE" panose="02000603000000000000" pitchFamily="2" charset="0"/>
              </a:rPr>
              <a:t>e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C7FAFB"/>
                </a:solidFill>
                <a:latin typeface="KABerrySmoothie" pitchFamily="2" charset="0"/>
                <a:ea typeface="APLRABBITHOLE" panose="02000603000000000000" pitchFamily="2" charset="0"/>
              </a:rPr>
              <a:t>p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2FAF9"/>
                </a:solidFill>
                <a:latin typeface="KABerrySmoothie" pitchFamily="2" charset="0"/>
                <a:ea typeface="APLRABBITHOLE" panose="02000603000000000000" pitchFamily="2" charset="0"/>
              </a:rPr>
              <a:t>o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E4DBF7"/>
                </a:solidFill>
                <a:latin typeface="KABerrySmoothie" pitchFamily="2" charset="0"/>
                <a:ea typeface="APLRABBITHOLE" panose="02000603000000000000" pitchFamily="2" charset="0"/>
              </a:rPr>
              <a:t>r</a:t>
            </a:r>
            <a:r>
              <a:rPr lang="en-US" sz="10400" b="1" dirty="0">
                <a:ln w="28575">
                  <a:solidFill>
                    <a:schemeClr val="tx1"/>
                  </a:solidFill>
                </a:ln>
                <a:solidFill>
                  <a:srgbClr val="F6ACAB"/>
                </a:solidFill>
                <a:latin typeface="KABerrySmoothie" pitchFamily="2" charset="0"/>
                <a:ea typeface="APLRABBITHOLE" panose="02000603000000000000" pitchFamily="2" charset="0"/>
              </a:rPr>
              <a:t>t</a:t>
            </a:r>
            <a:endParaRPr lang="en-US" sz="1040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E277E7-5407-E3BC-403F-603335CF1B1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449" y="5293127"/>
            <a:ext cx="7795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school counseling </a:t>
            </a:r>
            <a:r>
              <a:rPr lang="en-US" sz="4000" dirty="0" err="1">
                <a:latin typeface="KABerrySmoothie" pitchFamily="2" charset="0"/>
                <a:ea typeface="APLCAPSLOCK" panose="02000603000000000000" pitchFamily="2" charset="0"/>
              </a:rPr>
              <a:t>bY</a:t>
            </a:r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 the numbers: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07E10E-FB1D-8477-38DC-38E63A4F440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5779" y="6188935"/>
            <a:ext cx="10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Referrals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Received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CEB340-4290-4942-D2F0-F64FCA6B310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949956" y="6184042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Classroom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Lessons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Taught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2FF8FE-41B9-0E82-D634-EEC2957DB13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84526" y="6191464"/>
            <a:ext cx="108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Sessions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Delivered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DF7C27-AE1C-E1C7-358A-134A1606C06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066884" y="6177087"/>
            <a:ext cx="114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Small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Group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Sessions</a:t>
            </a:r>
          </a:p>
          <a:p>
            <a:pPr algn="ctr"/>
            <a:endParaRPr lang="en-US" sz="12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FFF9B1-861A-31B8-0180-22B0FBEDB33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858585" y="6188109"/>
            <a:ext cx="96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Support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 Meetings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Led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A14B0-E501-33FD-3FFC-F4ABE783A85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728868" y="6184042"/>
            <a:ext cx="9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Parent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Contacts Made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0812F8-B268-F5B9-6504-8ED6B20D1FF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495559" y="6202700"/>
            <a:ext cx="102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504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Meetings Led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41423-BFB7-B9FC-0CD1-BAEF15ABAA7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224275" y="6195014"/>
            <a:ext cx="123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% of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Students </a:t>
            </a:r>
          </a:p>
          <a:p>
            <a:pPr algn="ctr"/>
            <a:r>
              <a:rPr lang="en-US" sz="1200" dirty="0">
                <a:latin typeface="APLPapaTroll" panose="02000603000000000000" pitchFamily="2" charset="0"/>
                <a:ea typeface="APLPapaTroll" panose="02000603000000000000" pitchFamily="2" charset="0"/>
              </a:rPr>
              <a:t>Served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7FC66D-0D71-FCB4-08F2-9C5F1703BF0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9542" y="5859814"/>
            <a:ext cx="747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LILIKEBIGFONTS" panose="02000603000000000000" pitchFamily="2" charset="0"/>
                <a:ea typeface="APLILIKEBIGFONTS" panose="02000603000000000000" pitchFamily="2" charset="0"/>
              </a:rPr>
              <a:t>XX    XX    XX    XX    XX    XX    XX    XX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990302E-4859-99E4-E11B-A2A4D239193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97305" y="2056953"/>
            <a:ext cx="677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ALovekind" pitchFamily="2" charset="0"/>
                <a:ea typeface="APLRABBITHOLE" panose="02000603000000000000" pitchFamily="2" charset="0"/>
                <a:cs typeface="KAElementary" pitchFamily="2" charset="-127"/>
              </a:rPr>
              <a:t>2024 – 2025 School Year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64A1F2-1DE1-74E8-0E4D-91A8E6401BF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01608" y="3206210"/>
            <a:ext cx="62061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PLPAPATROLL" panose="02000603000000000000" pitchFamily="2" charset="0"/>
                <a:ea typeface="APLPAPATROLL" panose="02000603000000000000" pitchFamily="2" charset="0"/>
              </a:rPr>
              <a:t>Mission Statement: </a:t>
            </a:r>
            <a:r>
              <a:rPr lang="en-US" sz="1500" dirty="0">
                <a:latin typeface="APLPapaTroll" panose="02000603000000000000" pitchFamily="2" charset="0"/>
                <a:ea typeface="APLPapaTroll" panose="02000603000000000000" pitchFamily="2" charset="0"/>
              </a:rPr>
              <a:t>To maximize the personal, social, academic, and career potential of all students.</a:t>
            </a:r>
          </a:p>
          <a:p>
            <a:endParaRPr lang="en-US" sz="500" b="1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sz="1500" b="1" dirty="0">
                <a:latin typeface="APLPapaTroll" panose="02000603000000000000" pitchFamily="2" charset="0"/>
                <a:ea typeface="APLPapaTroll" panose="02000603000000000000" pitchFamily="2" charset="0"/>
              </a:rPr>
              <a:t>Summary of Services: </a:t>
            </a:r>
            <a:r>
              <a:rPr lang="en-US" sz="1500" dirty="0">
                <a:ln w="9525">
                  <a:noFill/>
                </a:ln>
                <a:latin typeface="APLPapaTroll" panose="02000603000000000000" pitchFamily="2" charset="0"/>
                <a:ea typeface="APLPapaTroll" panose="02000603000000000000" pitchFamily="2" charset="0"/>
              </a:rPr>
              <a:t>This </a:t>
            </a:r>
            <a:r>
              <a:rPr lang="en-US" sz="1500" dirty="0">
                <a:latin typeface="APLPapaTroll" panose="02000603000000000000" pitchFamily="2" charset="0"/>
                <a:ea typeface="APLPapaTroll" panose="02000603000000000000" pitchFamily="2" charset="0"/>
              </a:rPr>
              <a:t>year, we focused on building students’ feelings identification, social skills, career development, resilience, coping skills, academic success skills, and friendship skills through a series of classroom lessons delivered to all K-5</a:t>
            </a:r>
            <a:r>
              <a:rPr lang="en-US" sz="1500" baseline="30000" dirty="0">
                <a:latin typeface="APLPapaTroll" panose="02000603000000000000" pitchFamily="2" charset="0"/>
                <a:ea typeface="APLPapaTroll" panose="02000603000000000000" pitchFamily="2" charset="0"/>
              </a:rPr>
              <a:t>th </a:t>
            </a:r>
            <a:r>
              <a:rPr lang="en-US" sz="1500" dirty="0">
                <a:latin typeface="APLPapaTroll" panose="02000603000000000000" pitchFamily="2" charset="0"/>
                <a:ea typeface="APLPapaTroll" panose="02000603000000000000" pitchFamily="2" charset="0"/>
              </a:rPr>
              <a:t>grade students. We targeted </a:t>
            </a:r>
          </a:p>
          <a:p>
            <a:r>
              <a:rPr lang="en-US" sz="1500" dirty="0">
                <a:latin typeface="APLPapaTroll" panose="02000603000000000000" pitchFamily="2" charset="0"/>
                <a:ea typeface="APLPapaTroll" panose="02000603000000000000" pitchFamily="2" charset="0"/>
              </a:rPr>
              <a:t>attendance and discipline data and served students in </a:t>
            </a:r>
          </a:p>
          <a:p>
            <a:r>
              <a:rPr lang="en-US" sz="1500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and small group settings.</a:t>
            </a:r>
            <a:endParaRPr lang="en-US" sz="1500" b="1" dirty="0">
              <a:latin typeface="BRX Mister Napkin Head" pitchFamily="2" charset="0"/>
              <a:ea typeface="APLPapaTroll" panose="02000603000000000000" pitchFamily="2" charset="0"/>
            </a:endParaRPr>
          </a:p>
          <a:p>
            <a:endParaRPr lang="en-US" sz="15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C05D84-58EE-05BF-D49F-042A85AFA02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13122" y="2683346"/>
            <a:ext cx="6214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Mission &amp; Summary of services: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9A53FB-89E8-4BFC-4C1E-B19FC9CF9AD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-679819" y="449826"/>
            <a:ext cx="9151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GHOWDOYOUSURVIVE" panose="02000603000000000000" pitchFamily="2" charset="0"/>
                <a:ea typeface="AGHOWDOYOUSURVIVE" panose="02000603000000000000" pitchFamily="2" charset="0"/>
              </a:rPr>
              <a:t>School counseling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C006A4-C5BF-E5D6-A83F-DF954805428F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49543" y="7029797"/>
            <a:ext cx="64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ABerrySmoothie" pitchFamily="2" charset="0"/>
                <a:ea typeface="APLCAPSLOCK" panose="02000603000000000000" pitchFamily="2" charset="0"/>
              </a:rPr>
              <a:t>Program highlights: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10993-7B1B-0877-DFB6-680A2A1878E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75007" y="7549144"/>
            <a:ext cx="5270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PLPapaTroll" panose="02000603000000000000" pitchFamily="2" charset="0"/>
                <a:ea typeface="APLPapaTroll" panose="02000603000000000000" pitchFamily="2" charset="0"/>
              </a:rPr>
              <a:t>Individual Counseling Needs</a:t>
            </a: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: Anxiety, friendship issues, anger, self-regulation, grief and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PLPapaTroll" panose="02000603000000000000" pitchFamily="2" charset="0"/>
                <a:ea typeface="APLPapaTroll" panose="02000603000000000000" pitchFamily="2" charset="0"/>
              </a:rPr>
              <a:t>Small Groups: </a:t>
            </a: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Changing Families, Coping with Anger, &amp; Coping with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Coffee with the Counselor, Parenting </a:t>
            </a:r>
          </a:p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    Workshops, Career Day, Holiday Support, </a:t>
            </a:r>
          </a:p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    Safety &amp; SEL Assemblies, Middle School Tours</a:t>
            </a:r>
          </a:p>
        </p:txBody>
      </p:sp>
    </p:spTree>
    <p:extLst>
      <p:ext uri="{BB962C8B-B14F-4D97-AF65-F5344CB8AC3E}">
        <p14:creationId xmlns:p14="http://schemas.microsoft.com/office/powerpoint/2010/main" val="378604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hlinkClick r:id="rId7"/>
            <a:extLst>
              <a:ext uri="{FF2B5EF4-FFF2-40B4-BE49-F238E27FC236}">
                <a16:creationId xmlns:a16="http://schemas.microsoft.com/office/drawing/2014/main" id="{608138AD-1BF5-D7F0-08EE-6A3EA0C7242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64" y="8930156"/>
            <a:ext cx="968239" cy="9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>
            <a:hlinkClick r:id="rId9"/>
            <a:extLst>
              <a:ext uri="{FF2B5EF4-FFF2-40B4-BE49-F238E27FC236}">
                <a16:creationId xmlns:a16="http://schemas.microsoft.com/office/drawing/2014/main" id="{4FBD5A01-5DD4-2C8E-3D57-CF9F653858D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63" y="8939295"/>
            <a:ext cx="968239" cy="9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1"/>
            <a:extLst>
              <a:ext uri="{FF2B5EF4-FFF2-40B4-BE49-F238E27FC236}">
                <a16:creationId xmlns:a16="http://schemas.microsoft.com/office/drawing/2014/main" id="{77410B35-640F-B511-6498-9C54C2C1B47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64" y="8885522"/>
            <a:ext cx="1150741" cy="1149750"/>
          </a:xfrm>
          <a:prstGeom prst="rect">
            <a:avLst/>
          </a:prstGeom>
        </p:spPr>
      </p:pic>
      <p:pic>
        <p:nvPicPr>
          <p:cNvPr id="7" name="Picture 6">
            <a:hlinkClick r:id="rId13"/>
            <a:extLst>
              <a:ext uri="{FF2B5EF4-FFF2-40B4-BE49-F238E27FC236}">
                <a16:creationId xmlns:a16="http://schemas.microsoft.com/office/drawing/2014/main" id="{C1375FB2-3A4B-03F4-B41C-49FD0B4C53A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15" y="8878223"/>
            <a:ext cx="1129688" cy="119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377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875</Words>
  <Application>Microsoft Macintosh PowerPoint</Application>
  <PresentationFormat>Custom</PresentationFormat>
  <Paragraphs>197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APLILIKEBIGFONTS</vt:lpstr>
      <vt:lpstr>AGHOWDOYOUSURVIVE</vt:lpstr>
      <vt:lpstr>Aptos Display</vt:lpstr>
      <vt:lpstr>Aptos</vt:lpstr>
      <vt:lpstr>Arial</vt:lpstr>
      <vt:lpstr>APLPapaTroll</vt:lpstr>
      <vt:lpstr>BRX Mister Napkin Head</vt:lpstr>
      <vt:lpstr>APLPapaTroll</vt:lpstr>
      <vt:lpstr>KALovekind</vt:lpstr>
      <vt:lpstr>KABerrySmoothie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Oathout</dc:creator>
  <cp:lastModifiedBy>Laura Oathout</cp:lastModifiedBy>
  <cp:revision>12</cp:revision>
  <dcterms:created xsi:type="dcterms:W3CDTF">2024-12-19T21:29:19Z</dcterms:created>
  <dcterms:modified xsi:type="dcterms:W3CDTF">2024-12-22T23:36:25Z</dcterms:modified>
</cp:coreProperties>
</file>