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402" r:id="rId2"/>
    <p:sldId id="262" r:id="rId3"/>
    <p:sldId id="443" r:id="rId4"/>
    <p:sldId id="444" r:id="rId5"/>
    <p:sldId id="445" r:id="rId6"/>
    <p:sldId id="446" r:id="rId7"/>
    <p:sldId id="447" r:id="rId8"/>
    <p:sldId id="448" r:id="rId9"/>
  </p:sldIdLst>
  <p:sldSz cx="7772400" cy="10058400"/>
  <p:notesSz cx="6858000" cy="9144000"/>
  <p:embeddedFontLst>
    <p:embeddedFont>
      <p:font typeface="AGHOWDOYOUSURVIVE" panose="02000603000000000000" pitchFamily="2" charset="0"/>
      <p:regular r:id="rId11"/>
    </p:embeddedFont>
    <p:embeddedFont>
      <p:font typeface="APLPapaTroll" panose="02000603000000000000" pitchFamily="2" charset="0"/>
      <p:regular r:id="rId12"/>
    </p:embeddedFont>
    <p:embeddedFont>
      <p:font typeface="KABerrySmoothie" pitchFamily="2" charset="0"/>
      <p:regular r:id="rId13"/>
    </p:embeddedFont>
    <p:embeddedFont>
      <p:font typeface="KALovekind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6"/>
  </p:normalViewPr>
  <p:slideViewPr>
    <p:cSldViewPr snapToGrid="0" showGuides="1">
      <p:cViewPr varScale="1">
        <p:scale>
          <a:sx n="78" d="100"/>
          <a:sy n="78" d="100"/>
        </p:scale>
        <p:origin x="3176" y="1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DA064-B0D4-2F41-929D-364660D49E5C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B71E2-9548-3949-BF80-79787A85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B71E2-9548-3949-BF80-79787A85A7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AB425-D7CD-0F21-6531-640EBA328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4A706-B11E-5281-AA21-32F28EF5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03EC3-DA20-0CDE-8344-FDACB634F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395C7-A901-5D36-E913-348D6B97B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B71E2-9548-3949-BF80-79787A85A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AB7FE-D2D2-3E24-2600-6E81C161D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5F36C-BC8A-A281-FA22-375613FCD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B34234-DA7A-4439-44C7-5D42F218E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742A-762D-D327-98E0-583415524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B71E2-9548-3949-BF80-79787A85A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56CD8-99F7-E177-C3D0-7958280BD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29A7F-4F1E-BEAC-919C-95D3EDEE6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88B10-DCE5-B75D-F27A-C72AA8C55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523A2-2DD6-9E80-A7E3-C326EB945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B71E2-9548-3949-BF80-79787A85A7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6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80499-44CA-B2F8-66A1-E39F4BFF2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2AAEE-C712-4D1A-25DB-2F2CC5662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8B6A4-04AA-8C90-E778-B8F1CA97E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3CC1D-85A3-14F3-FD8E-C1834A0E9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B71E2-9548-3949-BF80-79787A85A7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4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E0FF-BCEA-B39F-076F-89F8C6B43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C5E05-3DB5-BD99-FFBE-40B12159B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D0AAD-18FC-CD6D-7D8F-2B230850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64A05-D4EA-1522-196E-03069153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80291-013B-E6AA-5D07-578077F1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3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5072-9784-5EF5-EE1B-DFD81194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70CCB-054B-DE71-8805-1D54C61F8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F4BBD-C096-1A27-FEC0-4CD7945E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297CA-56BC-F5C8-1ECE-B9DAB036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856C-E390-7A77-D1DB-955FFDB9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1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97077-BC6F-647E-C85E-388686290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8425D-D5BC-F4AB-C4F9-A0E0D9EDB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80E97-A262-AE87-2E0B-D2BFC6F1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B9598-498C-7648-CBAD-141C407F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2E06-137A-CF19-A49F-26B8513E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AA93-486E-643C-447A-E762A13E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0A318-D07D-C2E4-139D-67E093509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9C960-BB3B-3CEB-6F3F-F027400C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22EF3-EC33-39C3-A8FC-90615B64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9CC83-6725-0E96-1BFB-79D79DAB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BE43-7648-E2D7-55B4-4A614E08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9CFC1-D4BA-20CE-4528-50DF087D3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82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82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A9B6E-49CA-B226-F4DE-CEFD1BBE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FD6EB-9613-6AC5-8554-8281A7DD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54B3D-3F0B-4256-8BB5-CB0FF2A1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7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9E7D-27AD-C011-1195-3E45678A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ABE8-142C-0816-710A-167C829C8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0409D-041A-AD20-93AF-DCAA491A0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84F9A-4EC0-5723-B3EA-9C4F3148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9117E-25A6-D66D-7AFE-FCDEB69D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FD687-15C5-0985-2E59-87DEE3F8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4634-E4F0-5927-7310-0078FBDB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E6883-1D42-2FCB-D4E2-B496CA9C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7DC2C-5E85-F873-C15D-65E17548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DD9C7-09DC-A74A-3B40-953825598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B97C2-B301-9C8C-C175-948DC5D40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ABEF0-1819-EA9B-5F5C-87A15B41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03B69-3949-90DD-BD10-B562D98B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2C213-1F21-9220-7772-0E3197E9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3B00-055D-219B-AA05-64307E4A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ED823-8821-429D-9792-38693F59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A8E78-2446-5583-507F-993C50C9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154BB-6785-5E0D-3A91-064A4B12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0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87C5C-6304-9F36-2900-4F7531A2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BD842-F756-70DB-201E-689661A4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4DC31-E7D4-4272-B782-770E667B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6D60-3CCA-B2C9-FF5C-08968C8A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58D2E-EE5E-E041-61B9-DE33132F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5BBD1-63AC-3EB0-48B4-987178954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708EC-D684-4189-8D53-3D97BC1A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0F384-CC7C-B512-09E9-13B15C4D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04B36-00AF-7091-E1E5-FACF56E4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C74B-1099-12AD-56E4-684DD8C3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9F863-143B-E5FE-A466-085722F3E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C39BF-1787-3B9E-E239-99B95169D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11AA9-6FD1-5739-6E5C-583BA280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E1FD0-938B-7FA1-3CFF-1B2FD6BC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0791E-FF22-9885-6028-FAA53166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DF5BB-3AF7-EEE0-C68B-4B6B7C44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4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F4640-8A4B-AA5F-39AA-3F214D66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4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BA67E-2389-4EAB-CE79-9BC42F9E8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302D-8354-3C4B-8EB3-A1AA09C3E34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D4C95-E4B8-1B28-ACDE-EFE79BDD0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21457-7230-4E22-D4E4-58E17DCD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2D15DE-7631-FB41-A46C-B1BA2344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18" Type="http://schemas.openxmlformats.org/officeDocument/2006/relationships/hyperlink" Target="http://www.instagram.com/musiccitycounselor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mailto:%22mailto:laura@musiccityounselor.com%22" TargetMode="Externa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hyperlink" Target="http://www.facebook.com/musiccitycounselor" TargetMode="External"/><Relationship Id="rId20" Type="http://schemas.openxmlformats.org/officeDocument/2006/relationships/hyperlink" Target="http://www.counselorcollab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hyperlink" Target="http://www.teacherspayteachers.com/store/music-city-counselor" TargetMode="Externa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hyperlink" Target="http://www.musiccitycounselo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6" Type="http://schemas.openxmlformats.org/officeDocument/2006/relationships/image" Target="../media/image8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image" Target="../media/image9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2" Type="http://schemas.openxmlformats.org/officeDocument/2006/relationships/tags" Target="../tags/tag35.xml"/><Relationship Id="rId16" Type="http://schemas.openxmlformats.org/officeDocument/2006/relationships/image" Target="../media/image10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2" Type="http://schemas.openxmlformats.org/officeDocument/2006/relationships/tags" Target="../tags/tag48.xml"/><Relationship Id="rId16" Type="http://schemas.openxmlformats.org/officeDocument/2006/relationships/image" Target="../media/image11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2" Type="http://schemas.openxmlformats.org/officeDocument/2006/relationships/tags" Target="../tags/tag61.xml"/><Relationship Id="rId16" Type="http://schemas.openxmlformats.org/officeDocument/2006/relationships/image" Target="../media/image12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s://www.teacherspayteachers.com/Store/A-Primary-Kind-Of-Life" TargetMode="External"/><Relationship Id="rId3" Type="http://schemas.openxmlformats.org/officeDocument/2006/relationships/tags" Target="../tags/tag75.xml"/><Relationship Id="rId7" Type="http://schemas.openxmlformats.org/officeDocument/2006/relationships/hyperlink" Target="https://www.etsy.com/shop/SanqunettiStickers" TargetMode="External"/><Relationship Id="rId12" Type="http://schemas.openxmlformats.org/officeDocument/2006/relationships/image" Target="../media/image1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3.png"/><Relationship Id="rId11" Type="http://schemas.openxmlformats.org/officeDocument/2006/relationships/hyperlink" Target="https://www.teacherspayteachers.com/Store/Amy-Groesbeck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jpeg"/><Relationship Id="rId4" Type="http://schemas.openxmlformats.org/officeDocument/2006/relationships/tags" Target="../tags/tag76.xml"/><Relationship Id="rId9" Type="http://schemas.openxmlformats.org/officeDocument/2006/relationships/hyperlink" Target="https://www.etsy.com/shop/LimeAndKiwiDesigns" TargetMode="Externa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hlinkClick r:id="rId10"/>
            <a:extLst>
              <a:ext uri="{FF2B5EF4-FFF2-40B4-BE49-F238E27FC236}">
                <a16:creationId xmlns:a16="http://schemas.microsoft.com/office/drawing/2014/main" id="{93BD9BF7-0B85-3DC9-91BE-57731D73BD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816" y="6945993"/>
            <a:ext cx="1443494" cy="1443494"/>
          </a:xfrm>
          <a:prstGeom prst="rect">
            <a:avLst/>
          </a:prstGeom>
        </p:spPr>
      </p:pic>
      <p:pic>
        <p:nvPicPr>
          <p:cNvPr id="32" name="Picture 31">
            <a:hlinkClick r:id="rId12"/>
            <a:extLst>
              <a:ext uri="{FF2B5EF4-FFF2-40B4-BE49-F238E27FC236}">
                <a16:creationId xmlns:a16="http://schemas.microsoft.com/office/drawing/2014/main" id="{1948294B-AAF8-4A0A-965E-2D0D050BFFE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598" y="6945993"/>
            <a:ext cx="1443495" cy="1443495"/>
          </a:xfrm>
          <a:prstGeom prst="rect">
            <a:avLst/>
          </a:prstGeom>
        </p:spPr>
      </p:pic>
      <p:pic>
        <p:nvPicPr>
          <p:cNvPr id="34" name="Picture 33">
            <a:hlinkClick r:id="rId14"/>
            <a:extLst>
              <a:ext uri="{FF2B5EF4-FFF2-40B4-BE49-F238E27FC236}">
                <a16:creationId xmlns:a16="http://schemas.microsoft.com/office/drawing/2014/main" id="{4F7A44F8-D375-478B-A5A9-C2D77387F2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722" y="6963824"/>
            <a:ext cx="1443496" cy="1443496"/>
          </a:xfrm>
          <a:prstGeom prst="rect">
            <a:avLst/>
          </a:prstGeom>
        </p:spPr>
      </p:pic>
      <p:pic>
        <p:nvPicPr>
          <p:cNvPr id="28" name="Picture 27">
            <a:hlinkClick r:id="rId16"/>
            <a:extLst>
              <a:ext uri="{FF2B5EF4-FFF2-40B4-BE49-F238E27FC236}">
                <a16:creationId xmlns:a16="http://schemas.microsoft.com/office/drawing/2014/main" id="{0CB8A70A-BD39-4BDD-AD3E-67A2E04AE3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07" y="6936763"/>
            <a:ext cx="1443496" cy="1443496"/>
          </a:xfrm>
          <a:prstGeom prst="rect">
            <a:avLst/>
          </a:prstGeom>
        </p:spPr>
      </p:pic>
      <p:pic>
        <p:nvPicPr>
          <p:cNvPr id="36" name="Picture 35">
            <a:hlinkClick r:id="rId18"/>
            <a:extLst>
              <a:ext uri="{FF2B5EF4-FFF2-40B4-BE49-F238E27FC236}">
                <a16:creationId xmlns:a16="http://schemas.microsoft.com/office/drawing/2014/main" id="{D9671B43-56A8-2C48-8185-DCA75A5F510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141" y="6942919"/>
            <a:ext cx="1443496" cy="1443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40BDA-B7AE-B59A-C4AE-3B2BC43AB67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8251" y="9145523"/>
            <a:ext cx="69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14"/>
              </a:rPr>
              <a:t>www.musiccitycounselor.com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F04D8-C0AB-38EC-D936-3429C04A5E6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2380" y="9504140"/>
            <a:ext cx="690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20"/>
              </a:rPr>
              <a:t>www.counselorcollab.com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34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3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2298D-0C32-A5A2-E688-588E7A46D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F00C64-C3FF-4259-148E-12C0165B0C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8819" y="894296"/>
            <a:ext cx="6754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G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FBD81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DF5A8"/>
                </a:solidFill>
                <a:latin typeface="KABerrySmoothie" pitchFamily="2" charset="0"/>
                <a:ea typeface="APLRABBITHOLE" panose="02000603000000000000" pitchFamily="2" charset="0"/>
              </a:rPr>
              <a:t>u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BBE2CE"/>
                </a:solidFill>
                <a:latin typeface="KABerrySmoothie" pitchFamily="2" charset="0"/>
                <a:ea typeface="APLRABBITHOLE" panose="02000603000000000000" pitchFamily="2" charset="0"/>
              </a:rPr>
              <a:t>p 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D4FBE8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C7FAFB"/>
                </a:solidFill>
                <a:latin typeface="KABerrySmoothie" pitchFamily="2" charset="0"/>
                <a:ea typeface="APLRABBITHOLE" panose="02000603000000000000" pitchFamily="2" charset="0"/>
              </a:rPr>
              <a:t>e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2FAF9"/>
                </a:solidFill>
                <a:latin typeface="KABerrySmoothie" pitchFamily="2" charset="0"/>
                <a:ea typeface="APLRABBITHOLE" panose="02000603000000000000" pitchFamily="2" charset="0"/>
              </a:rPr>
              <a:t>p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4DBF7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endParaRPr lang="en-US" sz="104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9B5783-9D61-7E17-032C-5557CBA1971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8456" y="2042137"/>
            <a:ext cx="675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ALovekind" pitchFamily="2" charset="0"/>
                <a:ea typeface="APLRABBITHOLE" panose="02000603000000000000" pitchFamily="2" charset="0"/>
                <a:cs typeface="KAElementary" pitchFamily="2" charset="-127"/>
              </a:rPr>
              <a:t>Family Changes Group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EF343-C242-DB26-22D4-A380986B18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679819" y="449826"/>
            <a:ext cx="9151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School counseling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74C640-26BC-3526-E6F8-D9A3EE29745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41429" y="2910458"/>
            <a:ext cx="182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Goals: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D644E9-0CB6-3781-6AA9-AE513E0B708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41557" y="3594858"/>
            <a:ext cx="22183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Students will process their feelings.</a:t>
            </a:r>
          </a:p>
          <a:p>
            <a:endParaRPr lang="en-US" sz="500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Students will understand their family changes.</a:t>
            </a:r>
          </a:p>
          <a:p>
            <a:endParaRPr lang="en-US" sz="500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Students will learn their rights in a divorce.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14433B-77E9-8885-3688-4D8785B8182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9602" y="3038314"/>
            <a:ext cx="350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Participants: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C72804-93D4-640B-710D-33300241B48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7636" y="3594858"/>
            <a:ext cx="3447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Jose Martin, Alejandra Gutierrez, </a:t>
            </a:r>
            <a:r>
              <a:rPr lang="en-US" dirty="0" err="1">
                <a:latin typeface="APLPapaTroll" panose="02000603000000000000" pitchFamily="2" charset="0"/>
                <a:ea typeface="APLPapaTroll" panose="02000603000000000000" pitchFamily="2" charset="0"/>
              </a:rPr>
              <a:t>Jay’Quan</a:t>
            </a: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 Gibbs, Everett Finn, Jack Williams, &amp; Shawn Smalls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4B16F4-8DC8-A83B-1216-CCE18C49D94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6323" y="4265605"/>
            <a:ext cx="350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Session topics: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59B56D-52E6-45E4-04A5-83A45EE011D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54194" y="4826953"/>
            <a:ext cx="3447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Definition of divorce and separation, processing feelings, understanding new living arrangements, holiday changes, accepting new family members, kids’ rights in a divorce, </a:t>
            </a:r>
          </a:p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coping skills.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EEB7D1D-35D5-B391-7E9D-3931E2EDA02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81389" y="7333626"/>
            <a:ext cx="3915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Data summary: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D1028BC-ED82-EFF8-918F-CF0C43FC42E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39207" y="7919620"/>
            <a:ext cx="3936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Participants’ scores on the posttest were an average of 6 points higher than their scores on the pretest. Students’ self-reported feelings were also more positive at the end of group.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C13D587-84D0-9200-7453-4775BA9DDBD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697163" y="6273655"/>
            <a:ext cx="391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BerrySmoothie" pitchFamily="2" charset="0"/>
                <a:ea typeface="APLCAPSLOCK" panose="02000603000000000000" pitchFamily="2" charset="0"/>
              </a:rPr>
              <a:t>Stakeholders say: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8F62C6-22CF-D5B6-B04C-BEE08E45BE6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087614" y="6762553"/>
            <a:ext cx="308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“I feel so much better about the changes in my family after being in group.”</a:t>
            </a:r>
          </a:p>
        </p:txBody>
      </p:sp>
    </p:spTree>
    <p:extLst>
      <p:ext uri="{BB962C8B-B14F-4D97-AF65-F5344CB8AC3E}">
        <p14:creationId xmlns:p14="http://schemas.microsoft.com/office/powerpoint/2010/main" val="335746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65B25-C1FB-9CD8-5DD8-AA5B6D800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2DA048-2868-C1BA-6A1C-A25BA374D76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8819" y="894296"/>
            <a:ext cx="6754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G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FBD81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DF5A8"/>
                </a:solidFill>
                <a:latin typeface="KABerrySmoothie" pitchFamily="2" charset="0"/>
                <a:ea typeface="APLRABBITHOLE" panose="02000603000000000000" pitchFamily="2" charset="0"/>
              </a:rPr>
              <a:t>u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BBE2CE"/>
                </a:solidFill>
                <a:latin typeface="KABerrySmoothie" pitchFamily="2" charset="0"/>
                <a:ea typeface="APLRABBITHOLE" panose="02000603000000000000" pitchFamily="2" charset="0"/>
              </a:rPr>
              <a:t>p 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D4FBE8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C7FAFB"/>
                </a:solidFill>
                <a:latin typeface="KABerrySmoothie" pitchFamily="2" charset="0"/>
                <a:ea typeface="APLRABBITHOLE" panose="02000603000000000000" pitchFamily="2" charset="0"/>
              </a:rPr>
              <a:t>e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2FAF9"/>
                </a:solidFill>
                <a:latin typeface="KABerrySmoothie" pitchFamily="2" charset="0"/>
                <a:ea typeface="APLRABBITHOLE" panose="02000603000000000000" pitchFamily="2" charset="0"/>
              </a:rPr>
              <a:t>p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4DBF7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endParaRPr lang="en-US" sz="104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2A8063-D2B3-1855-71A3-55338E0FC4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8456" y="2042137"/>
            <a:ext cx="675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ALovekind" pitchFamily="2" charset="0"/>
                <a:ea typeface="APLRABBITHOLE" panose="02000603000000000000" pitchFamily="2" charset="0"/>
                <a:cs typeface="KAElementary" pitchFamily="2" charset="-127"/>
              </a:rPr>
              <a:t>Type Group 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A582D6-FB74-2709-D9B3-45C85C0156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679819" y="449826"/>
            <a:ext cx="9151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School counseling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2858A2-5E21-A0B2-0D6D-FC68655F40D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41429" y="2910458"/>
            <a:ext cx="182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Goals: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E12F69-AB80-22DA-9C5C-D1B184BE398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41557" y="3594858"/>
            <a:ext cx="2218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0A0184-5796-DA2B-7DF2-610A5A9B939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9602" y="3038314"/>
            <a:ext cx="350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Participants: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7A8176-6B60-342C-CCBA-F0451D75AD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7636" y="3594858"/>
            <a:ext cx="3447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069599-694B-016A-9ED4-C876960CBBC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6323" y="4265605"/>
            <a:ext cx="350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Session topics: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8775EA-E532-084F-A02D-A3AB59924E3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54194" y="4826953"/>
            <a:ext cx="3447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FCD2456-6E4A-708E-DF2A-81CB91F60E0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81389" y="7333626"/>
            <a:ext cx="3814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Data summary: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E15255-78F9-0D78-0C71-F4EE6CC3222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39207" y="7919620"/>
            <a:ext cx="3936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65DE5F-255C-F185-648F-4374EE9665E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773025" y="6338279"/>
            <a:ext cx="391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BerrySmoothie" pitchFamily="2" charset="0"/>
                <a:ea typeface="APLCAPSLOCK" panose="02000603000000000000" pitchFamily="2" charset="0"/>
              </a:rPr>
              <a:t>Stakeholders say: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DF06D0-D7EC-8A39-800C-1F9AD98593E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163476" y="6827177"/>
            <a:ext cx="308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7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3E94C-4E45-1EF6-9C9D-391F89154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2E9DF-909A-2F86-856D-82F59558B23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8819" y="894296"/>
            <a:ext cx="6754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G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FBD81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DF5A8"/>
                </a:solidFill>
                <a:latin typeface="KABerrySmoothie" pitchFamily="2" charset="0"/>
                <a:ea typeface="APLRABBITHOLE" panose="02000603000000000000" pitchFamily="2" charset="0"/>
              </a:rPr>
              <a:t>u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BBE2CE"/>
                </a:solidFill>
                <a:latin typeface="KABerrySmoothie" pitchFamily="2" charset="0"/>
                <a:ea typeface="APLRABBITHOLE" panose="02000603000000000000" pitchFamily="2" charset="0"/>
              </a:rPr>
              <a:t>p 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D4FBE8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C7FAFB"/>
                </a:solidFill>
                <a:latin typeface="KABerrySmoothie" pitchFamily="2" charset="0"/>
                <a:ea typeface="APLRABBITHOLE" panose="02000603000000000000" pitchFamily="2" charset="0"/>
              </a:rPr>
              <a:t>e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2FAF9"/>
                </a:solidFill>
                <a:latin typeface="KABerrySmoothie" pitchFamily="2" charset="0"/>
                <a:ea typeface="APLRABBITHOLE" panose="02000603000000000000" pitchFamily="2" charset="0"/>
              </a:rPr>
              <a:t>p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4DBF7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endParaRPr lang="en-US" sz="104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52E68EA-B757-347C-806B-A4E8C4B506F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8456" y="2042137"/>
            <a:ext cx="675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ALovekind" pitchFamily="2" charset="0"/>
                <a:ea typeface="APLRABBITHOLE" panose="02000603000000000000" pitchFamily="2" charset="0"/>
                <a:cs typeface="KAElementary" pitchFamily="2" charset="-127"/>
              </a:rPr>
              <a:t>Type Group 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AD5C72-E624-0963-B12F-D45280FA0E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679819" y="449826"/>
            <a:ext cx="9151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School counseling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9FFA9E-5F9B-D73E-190E-D6AC25F6720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41429" y="2910458"/>
            <a:ext cx="182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Goals: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638EDE-1C16-45BB-A6AA-A6C186D4BF6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41557" y="3594858"/>
            <a:ext cx="2218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374E19-9DDA-27D8-CFED-530E51CE439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9602" y="3038314"/>
            <a:ext cx="350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Participants: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3FED28-9BD2-8EBF-7CF8-D787A407CD0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7636" y="3594858"/>
            <a:ext cx="3447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BF4F89-4BB2-130C-84B9-D3FA9BD67C9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6323" y="4265605"/>
            <a:ext cx="350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Session topics: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A9AA93C-5A75-0A42-2F1A-1E847A73463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54194" y="4826953"/>
            <a:ext cx="3447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945D1B4-0516-B139-BF00-4C8C1B91463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81389" y="7333626"/>
            <a:ext cx="3814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Data summary: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2623B1A-5182-6370-10C5-4BD1648AEEF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39207" y="7919620"/>
            <a:ext cx="3936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88F0ACF-A7C5-58FF-F333-DF2BFEDDBE0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773025" y="6338279"/>
            <a:ext cx="391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BerrySmoothie" pitchFamily="2" charset="0"/>
                <a:ea typeface="APLCAPSLOCK" panose="02000603000000000000" pitchFamily="2" charset="0"/>
              </a:rPr>
              <a:t>Stakeholders say: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766405-FEA6-9B7C-27A8-5A2BA031191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163476" y="6827177"/>
            <a:ext cx="308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3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7B69D-C275-F15A-D57C-08D4EB925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84695C-6595-1C27-B0CD-ED9A154C1CD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8819" y="894296"/>
            <a:ext cx="6754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G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FBD81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DF5A8"/>
                </a:solidFill>
                <a:latin typeface="KABerrySmoothie" pitchFamily="2" charset="0"/>
                <a:ea typeface="APLRABBITHOLE" panose="02000603000000000000" pitchFamily="2" charset="0"/>
              </a:rPr>
              <a:t>u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BBE2CE"/>
                </a:solidFill>
                <a:latin typeface="KABerrySmoothie" pitchFamily="2" charset="0"/>
                <a:ea typeface="APLRABBITHOLE" panose="02000603000000000000" pitchFamily="2" charset="0"/>
              </a:rPr>
              <a:t>p 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D4FBE8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C7FAFB"/>
                </a:solidFill>
                <a:latin typeface="KABerrySmoothie" pitchFamily="2" charset="0"/>
                <a:ea typeface="APLRABBITHOLE" panose="02000603000000000000" pitchFamily="2" charset="0"/>
              </a:rPr>
              <a:t>e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2FAF9"/>
                </a:solidFill>
                <a:latin typeface="KABerrySmoothie" pitchFamily="2" charset="0"/>
                <a:ea typeface="APLRABBITHOLE" panose="02000603000000000000" pitchFamily="2" charset="0"/>
              </a:rPr>
              <a:t>p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4DBF7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endParaRPr lang="en-US" sz="104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8323F22-F8B1-EE91-84CB-37ED0EF35D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8456" y="2042137"/>
            <a:ext cx="675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ALovekind" pitchFamily="2" charset="0"/>
                <a:ea typeface="APLRABBITHOLE" panose="02000603000000000000" pitchFamily="2" charset="0"/>
                <a:cs typeface="KAElementary" pitchFamily="2" charset="-127"/>
              </a:rPr>
              <a:t>Type Group 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4D496-65A7-3E57-ACE8-0D94CCF25B2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679819" y="449826"/>
            <a:ext cx="9151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School counseling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3F9F0C-0A35-3261-D228-BC709CA6CC4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41429" y="2910458"/>
            <a:ext cx="182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Goals: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F64F76-F511-DF04-D4C5-5A7112FA723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41557" y="3594858"/>
            <a:ext cx="2218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B05BF8-D32D-47BA-33AF-BF246CD6A20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9602" y="3038314"/>
            <a:ext cx="350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Participants: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1DA23A-E4F0-B600-B8B8-EC2B8A0E92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7636" y="3594858"/>
            <a:ext cx="3447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B0D081-863A-D953-97CB-6548ED405B8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6323" y="4265605"/>
            <a:ext cx="350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Session topics: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66C10D-787D-2AFE-015F-A6DA5863A46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54194" y="4826953"/>
            <a:ext cx="3447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0DE15B-1EA4-1004-8DE4-4A52A737CAE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81389" y="7333626"/>
            <a:ext cx="3814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Data summary: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0CC5EF0-3B87-AED2-6BCA-082667935A2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39207" y="7919620"/>
            <a:ext cx="3936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4A4FB0-70DA-CAB2-12AA-8E7888562AA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773025" y="6338279"/>
            <a:ext cx="391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BerrySmoothie" pitchFamily="2" charset="0"/>
                <a:ea typeface="APLCAPSLOCK" panose="02000603000000000000" pitchFamily="2" charset="0"/>
              </a:rPr>
              <a:t>Stakeholders say: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78484E-B653-A80E-B1BF-CC655A63B44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163476" y="6827177"/>
            <a:ext cx="308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0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7AF46-6E85-2D56-D5C5-74A573F2E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6F7931-3FE3-6300-9D72-FC4512C66AD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8819" y="894296"/>
            <a:ext cx="6754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G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FBD81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DF5A8"/>
                </a:solidFill>
                <a:latin typeface="KABerrySmoothie" pitchFamily="2" charset="0"/>
                <a:ea typeface="APLRABBITHOLE" panose="02000603000000000000" pitchFamily="2" charset="0"/>
              </a:rPr>
              <a:t>u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BBE2CE"/>
                </a:solidFill>
                <a:latin typeface="KABerrySmoothie" pitchFamily="2" charset="0"/>
                <a:ea typeface="APLRABBITHOLE" panose="02000603000000000000" pitchFamily="2" charset="0"/>
              </a:rPr>
              <a:t>p 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D4FBE8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C7FAFB"/>
                </a:solidFill>
                <a:latin typeface="KABerrySmoothie" pitchFamily="2" charset="0"/>
                <a:ea typeface="APLRABBITHOLE" panose="02000603000000000000" pitchFamily="2" charset="0"/>
              </a:rPr>
              <a:t>e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2FAF9"/>
                </a:solidFill>
                <a:latin typeface="KABerrySmoothie" pitchFamily="2" charset="0"/>
                <a:ea typeface="APLRABBITHOLE" panose="02000603000000000000" pitchFamily="2" charset="0"/>
              </a:rPr>
              <a:t>p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4DBF7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endParaRPr lang="en-US" sz="104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FF87C1-490D-50F7-E8BC-522D2B6D3A3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8456" y="2042137"/>
            <a:ext cx="675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ALovekind" pitchFamily="2" charset="0"/>
                <a:ea typeface="APLRABBITHOLE" panose="02000603000000000000" pitchFamily="2" charset="0"/>
                <a:cs typeface="KAElementary" pitchFamily="2" charset="-127"/>
              </a:rPr>
              <a:t>Type Group 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18D522-444C-EB79-1A54-937DB7A4C36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679819" y="449826"/>
            <a:ext cx="9151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School counseling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1EA741-F5F8-14C6-7062-D26E0C022FD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41429" y="2910458"/>
            <a:ext cx="182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Goals: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9065E6-89DA-1B50-335D-AEF19E01213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41557" y="3594858"/>
            <a:ext cx="2218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021253-4198-CCB5-F1FE-C5FCD732245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9602" y="3038314"/>
            <a:ext cx="350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Participants: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0B9453-14A2-8C93-62DB-FC1AC36250E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7636" y="3594858"/>
            <a:ext cx="3447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C891F-8131-B99C-79A0-24B4C803C84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6323" y="4265605"/>
            <a:ext cx="350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Session topics: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33B607-0A69-8856-DD38-B8D2CDCB7E0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54194" y="4826953"/>
            <a:ext cx="3447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BA4A49-CE83-0B8F-EF3A-CC85B40009B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81389" y="7333626"/>
            <a:ext cx="3814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BerrySmoothie" pitchFamily="2" charset="0"/>
                <a:ea typeface="APLCAPSLOCK" panose="02000603000000000000" pitchFamily="2" charset="0"/>
              </a:rPr>
              <a:t>Data summary: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DA7B1FB-07A8-A4A8-04DA-F1CB0B79975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39207" y="7919620"/>
            <a:ext cx="3936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514C69-D5D0-EF3A-7926-CFB922EF84B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773025" y="6338279"/>
            <a:ext cx="391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BerrySmoothie" pitchFamily="2" charset="0"/>
                <a:ea typeface="APLCAPSLOCK" panose="02000603000000000000" pitchFamily="2" charset="0"/>
              </a:rPr>
              <a:t>Stakeholders say: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3606B63-24C0-A703-4BBF-CEC62D6407C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163476" y="6827177"/>
            <a:ext cx="308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7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hlinkClick r:id="rId7"/>
            <a:extLst>
              <a:ext uri="{FF2B5EF4-FFF2-40B4-BE49-F238E27FC236}">
                <a16:creationId xmlns:a16="http://schemas.microsoft.com/office/drawing/2014/main" id="{608138AD-1BF5-D7F0-08EE-6A3EA0C724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64" y="8930156"/>
            <a:ext cx="968239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>
            <a:hlinkClick r:id="rId9"/>
            <a:extLst>
              <a:ext uri="{FF2B5EF4-FFF2-40B4-BE49-F238E27FC236}">
                <a16:creationId xmlns:a16="http://schemas.microsoft.com/office/drawing/2014/main" id="{4FBD5A01-5DD4-2C8E-3D57-CF9F653858D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63" y="8939295"/>
            <a:ext cx="968239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1"/>
            <a:extLst>
              <a:ext uri="{FF2B5EF4-FFF2-40B4-BE49-F238E27FC236}">
                <a16:creationId xmlns:a16="http://schemas.microsoft.com/office/drawing/2014/main" id="{77410B35-640F-B511-6498-9C54C2C1B47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64" y="8885522"/>
            <a:ext cx="1150741" cy="1149750"/>
          </a:xfrm>
          <a:prstGeom prst="rect">
            <a:avLst/>
          </a:prstGeom>
        </p:spPr>
      </p:pic>
      <p:pic>
        <p:nvPicPr>
          <p:cNvPr id="7" name="Picture 6">
            <a:hlinkClick r:id="rId13"/>
            <a:extLst>
              <a:ext uri="{FF2B5EF4-FFF2-40B4-BE49-F238E27FC236}">
                <a16:creationId xmlns:a16="http://schemas.microsoft.com/office/drawing/2014/main" id="{C1375FB2-3A4B-03F4-B41C-49FD0B4C53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15" y="8878223"/>
            <a:ext cx="1129688" cy="11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37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282</Words>
  <Application>Microsoft Macintosh PowerPoint</Application>
  <PresentationFormat>Custom</PresentationFormat>
  <Paragraphs>125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AGHOWDOYOUSURVIVE</vt:lpstr>
      <vt:lpstr>Aptos Display</vt:lpstr>
      <vt:lpstr>Aptos</vt:lpstr>
      <vt:lpstr>Arial</vt:lpstr>
      <vt:lpstr>APLPapaTroll</vt:lpstr>
      <vt:lpstr>KALovekind</vt:lpstr>
      <vt:lpstr>KABerrySmoothie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Oathout</dc:creator>
  <cp:lastModifiedBy>Laura Oathout</cp:lastModifiedBy>
  <cp:revision>7</cp:revision>
  <dcterms:created xsi:type="dcterms:W3CDTF">2024-12-23T14:29:56Z</dcterms:created>
  <dcterms:modified xsi:type="dcterms:W3CDTF">2024-12-23T21:35:52Z</dcterms:modified>
</cp:coreProperties>
</file>